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81" r:id="rId2"/>
    <p:sldId id="325" r:id="rId3"/>
    <p:sldId id="313" r:id="rId4"/>
    <p:sldId id="314" r:id="rId5"/>
    <p:sldId id="315" r:id="rId6"/>
    <p:sldId id="316" r:id="rId7"/>
    <p:sldId id="317" r:id="rId8"/>
    <p:sldId id="324" r:id="rId9"/>
    <p:sldId id="326" r:id="rId10"/>
    <p:sldId id="322" r:id="rId11"/>
    <p:sldId id="323" r:id="rId12"/>
    <p:sldId id="339" r:id="rId13"/>
    <p:sldId id="318" r:id="rId14"/>
    <p:sldId id="332" r:id="rId15"/>
    <p:sldId id="337" r:id="rId16"/>
    <p:sldId id="327" r:id="rId17"/>
    <p:sldId id="333" r:id="rId18"/>
    <p:sldId id="352" r:id="rId19"/>
    <p:sldId id="340" r:id="rId20"/>
    <p:sldId id="343" r:id="rId21"/>
    <p:sldId id="345" r:id="rId22"/>
    <p:sldId id="348" r:id="rId23"/>
    <p:sldId id="349" r:id="rId24"/>
    <p:sldId id="347" r:id="rId25"/>
    <p:sldId id="350" r:id="rId26"/>
    <p:sldId id="335" r:id="rId27"/>
    <p:sldId id="329" r:id="rId28"/>
    <p:sldId id="353" r:id="rId29"/>
    <p:sldId id="361" r:id="rId30"/>
    <p:sldId id="362" r:id="rId31"/>
    <p:sldId id="365" r:id="rId32"/>
    <p:sldId id="363" r:id="rId33"/>
    <p:sldId id="366" r:id="rId34"/>
    <p:sldId id="364" r:id="rId35"/>
    <p:sldId id="358" r:id="rId36"/>
    <p:sldId id="298" r:id="rId37"/>
    <p:sldId id="299" r:id="rId38"/>
    <p:sldId id="300" r:id="rId39"/>
    <p:sldId id="360" r:id="rId40"/>
    <p:sldId id="359" r:id="rId41"/>
    <p:sldId id="293" r:id="rId42"/>
    <p:sldId id="301" r:id="rId43"/>
    <p:sldId id="355" r:id="rId44"/>
    <p:sldId id="356" r:id="rId45"/>
    <p:sldId id="307" r:id="rId46"/>
    <p:sldId id="282" r:id="rId47"/>
    <p:sldId id="283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12"/>
    <a:srgbClr val="E2AC01"/>
    <a:srgbClr val="FFFC00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3" autoAdjust="0"/>
    <p:restoredTop sz="80414"/>
  </p:normalViewPr>
  <p:slideViewPr>
    <p:cSldViewPr snapToGrid="0" snapToObjects="1">
      <p:cViewPr>
        <p:scale>
          <a:sx n="85" d="100"/>
          <a:sy n="85" d="100"/>
        </p:scale>
        <p:origin x="6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commentAuthors" Target="commentAuthors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image" Target="../media/image1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10/30/17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7.w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8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9.w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0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60.png"/><Relationship Id="rId5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kernel-machines.org/" TargetMode="External"/><Relationship Id="rId3" Type="http://schemas.openxmlformats.org/officeDocument/2006/relationships/hyperlink" Target="http://www.meng-jiang.com/teaching/SVMDemo.zip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anj.cs.illinois.edu/pdf/sdm16_jshang-dpclass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558162"/>
            <a:ext cx="7456311" cy="1319323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rgbClr val="000000"/>
                </a:solidFill>
              </a:rPr>
              <a:t>Meng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Jiang</a:t>
            </a:r>
          </a:p>
          <a:p>
            <a:pPr algn="l"/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CSE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40647/60647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Science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Fall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2017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72834"/>
            <a:ext cx="7772400" cy="2268074"/>
          </a:xfrm>
          <a:solidFill>
            <a:srgbClr val="00B050">
              <a:alpha val="5000"/>
            </a:srgbClr>
          </a:solidFill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rgbClr val="C00000"/>
                </a:solidFill>
              </a:rPr>
              <a:t>Chapter 9.</a:t>
            </a:r>
            <a:r>
              <a:rPr lang="zh-CN" altLang="en-US" dirty="0">
                <a:solidFill>
                  <a:schemeClr val="bg1"/>
                </a:solidFill>
              </a:rPr>
              <a:t/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rgbClr val="0070C0"/>
                </a:solidFill>
              </a:rPr>
              <a:t>Advanced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Classification:</a:t>
            </a:r>
            <a:r>
              <a:rPr lang="zh-CN" altLang="en-US" dirty="0">
                <a:solidFill>
                  <a:srgbClr val="0070C0"/>
                </a:solidFill>
              </a:rPr>
              <a:t/>
            </a:r>
            <a:br>
              <a:rPr lang="zh-CN" altLang="en-US" dirty="0">
                <a:solidFill>
                  <a:srgbClr val="0070C0"/>
                </a:solidFill>
              </a:rPr>
            </a:br>
            <a:r>
              <a:rPr lang="en-US" altLang="zh-CN" dirty="0" smtClean="0">
                <a:solidFill>
                  <a:srgbClr val="0070C0"/>
                </a:solidFill>
              </a:rPr>
              <a:t>Support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Vector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Machines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(SVMs)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01947" y="143000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</a:rPr>
              <a:t>S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190643" y="1888768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</a:rPr>
              <a:t>S</a:t>
            </a: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01947" y="1939048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</a:rPr>
              <a:t>S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04011" y="1799338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</a:rPr>
              <a:t>S</a:t>
            </a: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13251" y="143000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70C0"/>
                </a:solidFill>
              </a:rPr>
              <a:t>S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97326" y="757947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V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83330" y="60201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solidFill>
                  <a:srgbClr val="C00000"/>
                </a:solidFill>
              </a:rPr>
              <a:t>V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69334" y="757947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solidFill>
                  <a:srgbClr val="C00000"/>
                </a:solidFill>
              </a:rPr>
              <a:t>V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83610" y="1012262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solidFill>
                  <a:srgbClr val="C00000"/>
                </a:solidFill>
              </a:rPr>
              <a:t>V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035730" y="1139977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V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88068" y="1035577"/>
            <a:ext cx="324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solidFill>
                  <a:srgbClr val="C00000"/>
                </a:solidFill>
              </a:rPr>
              <a:t>V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88068" y="1995240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090132" y="1833664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M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23551" y="2238913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M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25615" y="2076135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358309" y="1643689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M</a:t>
            </a:r>
            <a:endParaRPr lang="en-US" dirty="0">
              <a:solidFill>
                <a:srgbClr val="7030A0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3768663" y="655336"/>
            <a:ext cx="1019187" cy="108523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921899" y="1740570"/>
            <a:ext cx="847155" cy="104047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778294" y="1211912"/>
            <a:ext cx="1652486" cy="52865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079967" y="1059819"/>
            <a:ext cx="506342" cy="42293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4041003" y="2078632"/>
            <a:ext cx="511582" cy="43611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518646" y="2333466"/>
            <a:ext cx="373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5325615" y="1394292"/>
            <a:ext cx="148520" cy="33322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vs Bad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Q: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Both lines separate the red and green clusters. Is there a good reason to choose one over another?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4490"/>
            <a:ext cx="9144000" cy="34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54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vs Bad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Q: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Both lines separate the red and green clusters. Is there a good reason to choose one over another?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4490"/>
            <a:ext cx="9144000" cy="345186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99213" y="3522689"/>
            <a:ext cx="734518" cy="65956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71141" y="5251906"/>
            <a:ext cx="734518" cy="65956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43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Good vs Bad Classifiers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 smtClean="0">
                <a:solidFill>
                  <a:schemeClr val="accent6">
                    <a:lumMod val="75000"/>
                  </a:schemeClr>
                </a:solidFill>
              </a:rPr>
              <a:t>A:</a:t>
            </a: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75000"/>
                  </a:schemeClr>
                </a:solidFill>
              </a:rPr>
              <a:t>We</a:t>
            </a: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75000"/>
                  </a:schemeClr>
                </a:solidFill>
              </a:rPr>
              <a:t>try</a:t>
            </a: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75000"/>
                  </a:schemeClr>
                </a:solidFill>
              </a:rPr>
              <a:t>find</a:t>
            </a: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75000"/>
                  </a:schemeClr>
                </a:solidFill>
              </a:rPr>
              <a:t>second</a:t>
            </a: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75000"/>
                  </a:schemeClr>
                </a:solidFill>
              </a:rPr>
              <a:t>kind</a:t>
            </a: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75000"/>
                  </a:schemeClr>
                </a:solidFill>
              </a:rPr>
              <a:t>of</a:t>
            </a: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75000"/>
                  </a:schemeClr>
                </a:solidFill>
              </a:rPr>
              <a:t>line.</a:t>
            </a:r>
            <a:endParaRPr lang="zh-CN" altLang="en-US" sz="2800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zh-CN" sz="2800" dirty="0" smtClean="0">
                <a:solidFill>
                  <a:schemeClr val="accent6">
                    <a:lumMod val="75000"/>
                  </a:schemeClr>
                </a:solidFill>
              </a:rPr>
              <a:t>Q’:</a:t>
            </a: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75000"/>
                  </a:schemeClr>
                </a:solidFill>
              </a:rPr>
              <a:t>Define</a:t>
            </a: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underlying</a:t>
            </a:r>
            <a:r>
              <a:rPr lang="zh-CN" altLang="en-US" sz="28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philosophy</a:t>
            </a:r>
            <a:r>
              <a:rPr lang="zh-CN" altLang="en-US" sz="28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75000"/>
                  </a:schemeClr>
                </a:solidFill>
              </a:rPr>
              <a:t>general</a:t>
            </a:r>
            <a:r>
              <a:rPr lang="zh-CN" altLang="en-US" sz="28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75000"/>
                  </a:schemeClr>
                </a:solidFill>
              </a:rPr>
              <a:t>case.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4490"/>
            <a:ext cx="9144000" cy="345186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99213" y="3522689"/>
            <a:ext cx="734518" cy="65956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71141" y="5251906"/>
            <a:ext cx="734518" cy="659567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597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1" y="3458383"/>
            <a:ext cx="8374830" cy="31431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vs Bad Classifiers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Philosophy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Find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lines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that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correctly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/>
              <a:t>classify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training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Among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such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lines,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pick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greatest</a:t>
            </a:r>
            <a:r>
              <a:rPr lang="zh-CN" altLang="en-US" sz="24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distance</a:t>
            </a:r>
            <a:r>
              <a:rPr lang="zh-CN" altLang="en-US" sz="24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points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closest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26243" y="4092315"/>
            <a:ext cx="299803" cy="284813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42945" y="5991771"/>
            <a:ext cx="299803" cy="284813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264171" y="4116936"/>
            <a:ext cx="299803" cy="284813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585803" y="5986412"/>
            <a:ext cx="299803" cy="284813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17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Concept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Support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i="1" dirty="0" smtClean="0">
                <a:solidFill>
                  <a:srgbClr val="C00000"/>
                </a:solidFill>
              </a:rPr>
              <a:t>closest</a:t>
            </a:r>
            <a:r>
              <a:rPr lang="zh-CN" altLang="en-US" i="1" dirty="0" smtClean="0">
                <a:solidFill>
                  <a:srgbClr val="C00000"/>
                </a:solidFill>
              </a:rPr>
              <a:t> </a:t>
            </a:r>
            <a:r>
              <a:rPr lang="en-US" altLang="zh-CN" i="1" dirty="0" smtClean="0">
                <a:solidFill>
                  <a:srgbClr val="C00000"/>
                </a:solidFill>
              </a:rPr>
              <a:t>points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identify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b="1" i="1" dirty="0" smtClean="0">
                <a:solidFill>
                  <a:srgbClr val="FF0000"/>
                </a:solidFill>
              </a:rPr>
              <a:t>support</a:t>
            </a:r>
            <a:r>
              <a:rPr lang="zh-CN" altLang="en-US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b="1" i="1" dirty="0" smtClean="0">
                <a:solidFill>
                  <a:srgbClr val="FF0000"/>
                </a:solidFill>
              </a:rPr>
              <a:t>vectors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535" y="2674591"/>
            <a:ext cx="5312930" cy="418340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257207" y="4257206"/>
            <a:ext cx="299803" cy="284813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630118" y="4751305"/>
            <a:ext cx="299803" cy="284813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3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Concept</a:t>
            </a:r>
            <a:r>
              <a:rPr lang="zh-CN" altLang="en-US" dirty="0" smtClean="0"/>
              <a:t> </a:t>
            </a:r>
            <a:r>
              <a:rPr lang="en-US" altLang="zh-CN" dirty="0"/>
              <a:t>3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i="1" dirty="0" smtClean="0">
                <a:solidFill>
                  <a:srgbClr val="C00000"/>
                </a:solidFill>
              </a:rPr>
              <a:t>(shaded)</a:t>
            </a:r>
            <a:r>
              <a:rPr lang="zh-CN" altLang="en-US" i="1" dirty="0" smtClean="0">
                <a:solidFill>
                  <a:srgbClr val="C00000"/>
                </a:solidFill>
              </a:rPr>
              <a:t> </a:t>
            </a:r>
            <a:r>
              <a:rPr lang="en-US" altLang="zh-CN" i="1" dirty="0" smtClean="0">
                <a:solidFill>
                  <a:srgbClr val="C00000"/>
                </a:solidFill>
              </a:rPr>
              <a:t>region</a:t>
            </a:r>
            <a:r>
              <a:rPr lang="zh-CN" altLang="en-US" i="1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/>
              <a:t>support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around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known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b="1" i="1" dirty="0" smtClean="0">
                <a:solidFill>
                  <a:srgbClr val="FF0000"/>
                </a:solidFill>
              </a:rPr>
              <a:t>margin</a:t>
            </a:r>
            <a:r>
              <a:rPr lang="en-US" altLang="zh-CN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535" y="2674591"/>
            <a:ext cx="5312930" cy="418340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257207" y="4257206"/>
            <a:ext cx="299803" cy="284813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630118" y="4751305"/>
            <a:ext cx="299803" cy="284813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01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610566"/>
            <a:ext cx="3594100" cy="3238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1577" y="2412352"/>
            <a:ext cx="184441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Support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Vector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98170" y="3630709"/>
            <a:ext cx="184441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Support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Vector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39800" y="1693666"/>
            <a:ext cx="184441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Support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Vector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38924" y="3505781"/>
            <a:ext cx="5126340" cy="2677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tx2"/>
                </a:solidFill>
              </a:rPr>
              <a:t>Quick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start: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400" b="1" dirty="0" err="1" smtClean="0">
                <a:solidFill>
                  <a:schemeClr val="tx2"/>
                </a:solidFill>
              </a:rPr>
              <a:t>Hyperplane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400" b="1" dirty="0" smtClean="0">
                <a:solidFill>
                  <a:srgbClr val="FF0000"/>
                </a:solidFill>
              </a:rPr>
              <a:t>Supper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V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ector</a:t>
            </a:r>
            <a:endParaRPr lang="zh-CN" altLang="en-US" sz="2400" b="1" dirty="0" smtClean="0">
              <a:solidFill>
                <a:srgbClr val="FF0000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 smtClean="0">
                <a:solidFill>
                  <a:srgbClr val="FF0000"/>
                </a:solidFill>
              </a:rPr>
              <a:t>Margin</a:t>
            </a:r>
            <a:endParaRPr lang="zh-CN" altLang="en-US" sz="2400" b="1" dirty="0" smtClean="0">
              <a:solidFill>
                <a:srgbClr val="FF0000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 smtClean="0">
                <a:solidFill>
                  <a:schemeClr val="tx2"/>
                </a:solidFill>
              </a:rPr>
              <a:t>SVMs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</a:rPr>
              <a:t>Maximize Margin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Width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 smtClean="0">
                <a:solidFill>
                  <a:schemeClr val="tx2"/>
                </a:solidFill>
              </a:rPr>
              <a:t>Non-linear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SVMs: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Kernel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Function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958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Support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Definition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(Wikipedia)</a:t>
            </a:r>
            <a:endParaRPr lang="zh-CN" altLang="en-US" sz="2800" dirty="0" smtClean="0"/>
          </a:p>
          <a:p>
            <a:pPr lvl="1"/>
            <a:r>
              <a:rPr lang="en-US" altLang="zh-CN" sz="2400" dirty="0"/>
              <a:t>A </a:t>
            </a:r>
            <a:r>
              <a:rPr lang="en-US" altLang="zh-CN" sz="2400" dirty="0" smtClean="0"/>
              <a:t>SVM </a:t>
            </a:r>
            <a:r>
              <a:rPr lang="en-US" altLang="zh-CN" sz="2400" dirty="0"/>
              <a:t>is a discriminative classifier formally defined by a </a:t>
            </a:r>
            <a:r>
              <a:rPr lang="en-US" altLang="zh-CN" sz="2400" i="1" dirty="0">
                <a:solidFill>
                  <a:srgbClr val="C00000"/>
                </a:solidFill>
              </a:rPr>
              <a:t>separating </a:t>
            </a:r>
            <a:r>
              <a:rPr lang="en-US" altLang="zh-CN" sz="2400" i="1" dirty="0" err="1">
                <a:solidFill>
                  <a:srgbClr val="C00000"/>
                </a:solidFill>
              </a:rPr>
              <a:t>hyperplane</a:t>
            </a:r>
            <a:r>
              <a:rPr lang="en-US" altLang="zh-CN" sz="2400" dirty="0"/>
              <a:t>. In other words, given </a:t>
            </a:r>
            <a:r>
              <a:rPr lang="en-US" altLang="zh-CN" sz="2400" i="1" dirty="0">
                <a:solidFill>
                  <a:srgbClr val="C00000"/>
                </a:solidFill>
              </a:rPr>
              <a:t>labeled training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data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the algorithm outputs an </a:t>
            </a:r>
            <a:r>
              <a:rPr lang="en-US" altLang="zh-CN" sz="2400" i="1" dirty="0">
                <a:solidFill>
                  <a:srgbClr val="C00000"/>
                </a:solidFill>
              </a:rPr>
              <a:t>optimal </a:t>
            </a:r>
            <a:r>
              <a:rPr lang="en-US" altLang="zh-CN" sz="2400" i="1" dirty="0" err="1">
                <a:solidFill>
                  <a:srgbClr val="C00000"/>
                </a:solidFill>
              </a:rPr>
              <a:t>hyperplane</a:t>
            </a:r>
            <a:r>
              <a:rPr lang="en-US" altLang="zh-CN" sz="2400" i="1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which categorizes </a:t>
            </a:r>
            <a:r>
              <a:rPr lang="en-US" altLang="zh-CN" sz="2400" b="1" i="1" dirty="0">
                <a:solidFill>
                  <a:srgbClr val="C00000"/>
                </a:solidFill>
              </a:rPr>
              <a:t>new examples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A </a:t>
            </a:r>
            <a:r>
              <a:rPr lang="en-US" altLang="zh-CN" sz="2400" i="1" dirty="0">
                <a:solidFill>
                  <a:srgbClr val="C00000"/>
                </a:solidFill>
              </a:rPr>
              <a:t>data point </a:t>
            </a:r>
            <a:r>
              <a:rPr lang="en-US" altLang="zh-CN" sz="2400" dirty="0"/>
              <a:t>is viewed as a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p</a:t>
            </a:r>
            <a:r>
              <a:rPr lang="en-US" altLang="zh-CN" sz="2400" dirty="0" smtClean="0">
                <a:solidFill>
                  <a:srgbClr val="C00000"/>
                </a:solidFill>
              </a:rPr>
              <a:t>-dimensional vector</a:t>
            </a:r>
            <a:r>
              <a:rPr lang="en-US" altLang="zh-CN" sz="2400" dirty="0" smtClean="0"/>
              <a:t>, </a:t>
            </a:r>
            <a:r>
              <a:rPr lang="en-US" altLang="zh-CN" sz="2400" dirty="0"/>
              <a:t>and we want to know whether we can separate such points with a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(</a:t>
            </a:r>
            <a:r>
              <a:rPr lang="en-US" altLang="zh-CN" sz="2400" i="1" dirty="0">
                <a:solidFill>
                  <a:srgbClr val="C00000"/>
                </a:solidFill>
              </a:rPr>
              <a:t>p-1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)</a:t>
            </a:r>
            <a:r>
              <a:rPr lang="en-US" altLang="zh-CN" sz="2400" dirty="0" smtClean="0">
                <a:solidFill>
                  <a:srgbClr val="C00000"/>
                </a:solidFill>
              </a:rPr>
              <a:t>-</a:t>
            </a:r>
            <a:r>
              <a:rPr lang="en-US" altLang="zh-CN" sz="2400" dirty="0">
                <a:solidFill>
                  <a:srgbClr val="C00000"/>
                </a:solidFill>
              </a:rPr>
              <a:t>dimensional </a:t>
            </a:r>
            <a:r>
              <a:rPr lang="en-US" altLang="zh-CN" sz="2400" dirty="0" err="1">
                <a:solidFill>
                  <a:srgbClr val="C00000"/>
                </a:solidFill>
              </a:rPr>
              <a:t>hyperplane</a:t>
            </a:r>
            <a:r>
              <a:rPr lang="en-US" altLang="zh-CN" sz="2400" dirty="0"/>
              <a:t>.</a:t>
            </a:r>
            <a:endParaRPr lang="zh-CN" altLang="en-US" sz="2400" dirty="0" smtClean="0"/>
          </a:p>
          <a:p>
            <a:r>
              <a:rPr lang="en-US" altLang="zh-CN" sz="2800" dirty="0" smtClean="0"/>
              <a:t>Use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SVMs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give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you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way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pick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between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many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possible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classifiers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way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guarantees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higher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chance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correctly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labeling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your</a:t>
            </a:r>
            <a:r>
              <a:rPr lang="zh-CN" altLang="en-US" sz="2400" dirty="0" smtClean="0"/>
              <a:t> </a:t>
            </a:r>
            <a:r>
              <a:rPr lang="en-US" altLang="zh-CN" sz="2400" b="1" i="1" dirty="0" smtClean="0">
                <a:solidFill>
                  <a:srgbClr val="C00000"/>
                </a:solidFill>
              </a:rPr>
              <a:t>test</a:t>
            </a:r>
            <a:r>
              <a:rPr lang="zh-CN" altLang="en-US" sz="2400" b="1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i="1" dirty="0" smtClean="0">
                <a:solidFill>
                  <a:srgbClr val="C00000"/>
                </a:solidFill>
              </a:rPr>
              <a:t>data</a:t>
            </a:r>
            <a:r>
              <a:rPr lang="en-US" altLang="zh-CN" sz="2400" dirty="0" smtClean="0"/>
              <a:t>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42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smtClean="0"/>
              <a:t>SVM</a:t>
            </a:r>
            <a:r>
              <a:rPr lang="en-US" altLang="zh-CN" sz="3600" dirty="0" smtClean="0"/>
              <a:t>’s</a:t>
            </a:r>
            <a:r>
              <a:rPr lang="zh-CN" altLang="en-US" sz="3600" dirty="0" smtClean="0"/>
              <a:t> </a:t>
            </a:r>
            <a:r>
              <a:rPr lang="en-US" altLang="en-US" sz="3600" dirty="0" smtClean="0"/>
              <a:t>General Philosophy</a:t>
            </a:r>
            <a:r>
              <a:rPr lang="en-US" altLang="zh-CN" sz="3600" dirty="0" smtClean="0"/>
              <a:t>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Largest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Margin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1027"/>
          <p:cNvGrpSpPr>
            <a:grpSpLocks/>
          </p:cNvGrpSpPr>
          <p:nvPr/>
        </p:nvGrpSpPr>
        <p:grpSpPr bwMode="auto">
          <a:xfrm>
            <a:off x="460374" y="1886743"/>
            <a:ext cx="4114800" cy="2667000"/>
            <a:chOff x="337" y="1296"/>
            <a:chExt cx="2592" cy="1680"/>
          </a:xfrm>
        </p:grpSpPr>
        <p:sp>
          <p:nvSpPr>
            <p:cNvPr id="6" name="Oval 1028"/>
            <p:cNvSpPr>
              <a:spLocks noChangeArrowheads="1"/>
            </p:cNvSpPr>
            <p:nvPr/>
          </p:nvSpPr>
          <p:spPr bwMode="auto">
            <a:xfrm>
              <a:off x="760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" name="Oval 1029"/>
            <p:cNvSpPr>
              <a:spLocks noChangeArrowheads="1"/>
            </p:cNvSpPr>
            <p:nvPr/>
          </p:nvSpPr>
          <p:spPr bwMode="auto">
            <a:xfrm>
              <a:off x="813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" name="Oval 1030"/>
            <p:cNvSpPr>
              <a:spLocks noChangeArrowheads="1"/>
            </p:cNvSpPr>
            <p:nvPr/>
          </p:nvSpPr>
          <p:spPr bwMode="auto">
            <a:xfrm>
              <a:off x="522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" name="Oval 1031"/>
            <p:cNvSpPr>
              <a:spLocks noChangeArrowheads="1"/>
            </p:cNvSpPr>
            <p:nvPr/>
          </p:nvSpPr>
          <p:spPr bwMode="auto">
            <a:xfrm>
              <a:off x="681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" name="Oval 1032"/>
            <p:cNvSpPr>
              <a:spLocks noChangeArrowheads="1"/>
            </p:cNvSpPr>
            <p:nvPr/>
          </p:nvSpPr>
          <p:spPr bwMode="auto">
            <a:xfrm>
              <a:off x="945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" name="Oval 1033"/>
            <p:cNvSpPr>
              <a:spLocks noChangeArrowheads="1"/>
            </p:cNvSpPr>
            <p:nvPr/>
          </p:nvSpPr>
          <p:spPr bwMode="auto">
            <a:xfrm>
              <a:off x="840" y="2048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2" name="Oval 1034"/>
            <p:cNvSpPr>
              <a:spLocks noChangeArrowheads="1"/>
            </p:cNvSpPr>
            <p:nvPr/>
          </p:nvSpPr>
          <p:spPr bwMode="auto">
            <a:xfrm>
              <a:off x="972" y="2269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3" name="Oval 1035"/>
            <p:cNvSpPr>
              <a:spLocks noChangeArrowheads="1"/>
            </p:cNvSpPr>
            <p:nvPr/>
          </p:nvSpPr>
          <p:spPr bwMode="auto">
            <a:xfrm>
              <a:off x="998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4" name="Oval 1036"/>
            <p:cNvSpPr>
              <a:spLocks noChangeArrowheads="1"/>
            </p:cNvSpPr>
            <p:nvPr/>
          </p:nvSpPr>
          <p:spPr bwMode="auto">
            <a:xfrm>
              <a:off x="1104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5" name="Oval 1037"/>
            <p:cNvSpPr>
              <a:spLocks noChangeArrowheads="1"/>
            </p:cNvSpPr>
            <p:nvPr/>
          </p:nvSpPr>
          <p:spPr bwMode="auto">
            <a:xfrm>
              <a:off x="1183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6" name="Oval 1038"/>
            <p:cNvSpPr>
              <a:spLocks noChangeArrowheads="1"/>
            </p:cNvSpPr>
            <p:nvPr/>
          </p:nvSpPr>
          <p:spPr bwMode="auto">
            <a:xfrm>
              <a:off x="1051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7" name="Oval 1039"/>
            <p:cNvSpPr>
              <a:spLocks noChangeArrowheads="1"/>
            </p:cNvSpPr>
            <p:nvPr/>
          </p:nvSpPr>
          <p:spPr bwMode="auto">
            <a:xfrm>
              <a:off x="1369" y="2578"/>
              <a:ext cx="52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8" name="Oval 1040"/>
            <p:cNvSpPr>
              <a:spLocks noChangeArrowheads="1"/>
            </p:cNvSpPr>
            <p:nvPr/>
          </p:nvSpPr>
          <p:spPr bwMode="auto">
            <a:xfrm>
              <a:off x="1025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grpSp>
          <p:nvGrpSpPr>
            <p:cNvPr id="19" name="Group 1041"/>
            <p:cNvGrpSpPr>
              <a:grpSpLocks/>
            </p:cNvGrpSpPr>
            <p:nvPr/>
          </p:nvGrpSpPr>
          <p:grpSpPr bwMode="auto">
            <a:xfrm>
              <a:off x="1712" y="1473"/>
              <a:ext cx="741" cy="1061"/>
              <a:chOff x="1712" y="1473"/>
              <a:chExt cx="741" cy="1061"/>
            </a:xfrm>
          </p:grpSpPr>
          <p:sp>
            <p:nvSpPr>
              <p:cNvPr id="24" name="Rectangle 1042"/>
              <p:cNvSpPr>
                <a:spLocks noChangeArrowheads="1"/>
              </p:cNvSpPr>
              <p:nvPr/>
            </p:nvSpPr>
            <p:spPr bwMode="auto">
              <a:xfrm>
                <a:off x="1871" y="1959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5" name="Rectangle 1043"/>
              <p:cNvSpPr>
                <a:spLocks noChangeArrowheads="1"/>
              </p:cNvSpPr>
              <p:nvPr/>
            </p:nvSpPr>
            <p:spPr bwMode="auto">
              <a:xfrm>
                <a:off x="1712" y="160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6" name="Rectangle 1044"/>
              <p:cNvSpPr>
                <a:spLocks noChangeArrowheads="1"/>
              </p:cNvSpPr>
              <p:nvPr/>
            </p:nvSpPr>
            <p:spPr bwMode="auto">
              <a:xfrm>
                <a:off x="1924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7" name="Rectangle 1045"/>
              <p:cNvSpPr>
                <a:spLocks noChangeArrowheads="1"/>
              </p:cNvSpPr>
              <p:nvPr/>
            </p:nvSpPr>
            <p:spPr bwMode="auto">
              <a:xfrm>
                <a:off x="2003" y="2224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8" name="Rectangle 1046"/>
              <p:cNvSpPr>
                <a:spLocks noChangeArrowheads="1"/>
              </p:cNvSpPr>
              <p:nvPr/>
            </p:nvSpPr>
            <p:spPr bwMode="auto">
              <a:xfrm>
                <a:off x="1977" y="1694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9" name="Rectangle 1047"/>
              <p:cNvSpPr>
                <a:spLocks noChangeArrowheads="1"/>
              </p:cNvSpPr>
              <p:nvPr/>
            </p:nvSpPr>
            <p:spPr bwMode="auto">
              <a:xfrm>
                <a:off x="2083" y="1915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0" name="Rectangle 1048"/>
              <p:cNvSpPr>
                <a:spLocks noChangeArrowheads="1"/>
              </p:cNvSpPr>
              <p:nvPr/>
            </p:nvSpPr>
            <p:spPr bwMode="auto">
              <a:xfrm>
                <a:off x="2056" y="1473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1" name="Rectangle 1049"/>
              <p:cNvSpPr>
                <a:spLocks noChangeArrowheads="1"/>
              </p:cNvSpPr>
              <p:nvPr/>
            </p:nvSpPr>
            <p:spPr bwMode="auto">
              <a:xfrm>
                <a:off x="2215" y="156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2" name="Rectangle 1050"/>
              <p:cNvSpPr>
                <a:spLocks noChangeArrowheads="1"/>
              </p:cNvSpPr>
              <p:nvPr/>
            </p:nvSpPr>
            <p:spPr bwMode="auto">
              <a:xfrm>
                <a:off x="2162" y="2048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3" name="Rectangle 1051"/>
              <p:cNvSpPr>
                <a:spLocks noChangeArrowheads="1"/>
              </p:cNvSpPr>
              <p:nvPr/>
            </p:nvSpPr>
            <p:spPr bwMode="auto">
              <a:xfrm>
                <a:off x="2241" y="1827"/>
                <a:ext cx="53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4" name="Rectangle 1052"/>
              <p:cNvSpPr>
                <a:spLocks noChangeArrowheads="1"/>
              </p:cNvSpPr>
              <p:nvPr/>
            </p:nvSpPr>
            <p:spPr bwMode="auto">
              <a:xfrm>
                <a:off x="2215" y="2401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5" name="Rectangle 1053"/>
              <p:cNvSpPr>
                <a:spLocks noChangeArrowheads="1"/>
              </p:cNvSpPr>
              <p:nvPr/>
            </p:nvSpPr>
            <p:spPr bwMode="auto">
              <a:xfrm>
                <a:off x="2374" y="1959"/>
                <a:ext cx="52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6" name="Rectangle 1054"/>
              <p:cNvSpPr>
                <a:spLocks noChangeArrowheads="1"/>
              </p:cNvSpPr>
              <p:nvPr/>
            </p:nvSpPr>
            <p:spPr bwMode="auto">
              <a:xfrm>
                <a:off x="2374" y="2269"/>
                <a:ext cx="52" cy="88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7" name="Rectangle 1055"/>
              <p:cNvSpPr>
                <a:spLocks noChangeArrowheads="1"/>
              </p:cNvSpPr>
              <p:nvPr/>
            </p:nvSpPr>
            <p:spPr bwMode="auto">
              <a:xfrm>
                <a:off x="2400" y="2445"/>
                <a:ext cx="53" cy="89"/>
              </a:xfrm>
              <a:prstGeom prst="rect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p:grpSp>
        <p:sp>
          <p:nvSpPr>
            <p:cNvPr id="20" name="Rectangle 1056"/>
            <p:cNvSpPr>
              <a:spLocks noChangeArrowheads="1"/>
            </p:cNvSpPr>
            <p:nvPr/>
          </p:nvSpPr>
          <p:spPr bwMode="auto">
            <a:xfrm>
              <a:off x="337" y="1296"/>
              <a:ext cx="2592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1" name="Line 1057"/>
            <p:cNvSpPr>
              <a:spLocks noChangeShapeType="1"/>
            </p:cNvSpPr>
            <p:nvPr/>
          </p:nvSpPr>
          <p:spPr bwMode="auto">
            <a:xfrm>
              <a:off x="1686" y="1384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2" name="Line 1058"/>
            <p:cNvSpPr>
              <a:spLocks noChangeShapeType="1"/>
            </p:cNvSpPr>
            <p:nvPr/>
          </p:nvSpPr>
          <p:spPr bwMode="auto">
            <a:xfrm>
              <a:off x="1395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3" name="Line 1059"/>
            <p:cNvSpPr>
              <a:spLocks noChangeShapeType="1"/>
            </p:cNvSpPr>
            <p:nvPr/>
          </p:nvSpPr>
          <p:spPr bwMode="auto">
            <a:xfrm>
              <a:off x="1554" y="1428"/>
              <a:ext cx="79" cy="15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grpSp>
        <p:nvGrpSpPr>
          <p:cNvPr id="38" name="Group 1060"/>
          <p:cNvGrpSpPr>
            <a:grpSpLocks/>
          </p:cNvGrpSpPr>
          <p:nvPr/>
        </p:nvGrpSpPr>
        <p:grpSpPr bwMode="auto">
          <a:xfrm>
            <a:off x="4573587" y="1886743"/>
            <a:ext cx="4113213" cy="2667000"/>
            <a:chOff x="2929" y="1296"/>
            <a:chExt cx="2591" cy="1680"/>
          </a:xfrm>
        </p:grpSpPr>
        <p:sp>
          <p:nvSpPr>
            <p:cNvPr id="39" name="Oval 1061"/>
            <p:cNvSpPr>
              <a:spLocks noChangeArrowheads="1"/>
            </p:cNvSpPr>
            <p:nvPr/>
          </p:nvSpPr>
          <p:spPr bwMode="auto">
            <a:xfrm>
              <a:off x="3352" y="2622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0" name="Oval 1062"/>
            <p:cNvSpPr>
              <a:spLocks noChangeArrowheads="1"/>
            </p:cNvSpPr>
            <p:nvPr/>
          </p:nvSpPr>
          <p:spPr bwMode="auto">
            <a:xfrm>
              <a:off x="3405" y="2313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1" name="Oval 1063"/>
            <p:cNvSpPr>
              <a:spLocks noChangeArrowheads="1"/>
            </p:cNvSpPr>
            <p:nvPr/>
          </p:nvSpPr>
          <p:spPr bwMode="auto">
            <a:xfrm>
              <a:off x="3114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2" name="Oval 1064"/>
            <p:cNvSpPr>
              <a:spLocks noChangeArrowheads="1"/>
            </p:cNvSpPr>
            <p:nvPr/>
          </p:nvSpPr>
          <p:spPr bwMode="auto">
            <a:xfrm>
              <a:off x="3273" y="2224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3" name="Oval 1065"/>
            <p:cNvSpPr>
              <a:spLocks noChangeArrowheads="1"/>
            </p:cNvSpPr>
            <p:nvPr/>
          </p:nvSpPr>
          <p:spPr bwMode="auto">
            <a:xfrm>
              <a:off x="3537" y="2534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4" name="Oval 1066"/>
            <p:cNvSpPr>
              <a:spLocks noChangeArrowheads="1"/>
            </p:cNvSpPr>
            <p:nvPr/>
          </p:nvSpPr>
          <p:spPr bwMode="auto">
            <a:xfrm>
              <a:off x="3431" y="2048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5" name="Oval 1067"/>
            <p:cNvSpPr>
              <a:spLocks noChangeArrowheads="1"/>
            </p:cNvSpPr>
            <p:nvPr/>
          </p:nvSpPr>
          <p:spPr bwMode="auto">
            <a:xfrm>
              <a:off x="3564" y="2269"/>
              <a:ext cx="52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6" name="Oval 1068"/>
            <p:cNvSpPr>
              <a:spLocks noChangeArrowheads="1"/>
            </p:cNvSpPr>
            <p:nvPr/>
          </p:nvSpPr>
          <p:spPr bwMode="auto">
            <a:xfrm>
              <a:off x="3590" y="2003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7" name="Oval 1069"/>
            <p:cNvSpPr>
              <a:spLocks noChangeArrowheads="1"/>
            </p:cNvSpPr>
            <p:nvPr/>
          </p:nvSpPr>
          <p:spPr bwMode="auto">
            <a:xfrm>
              <a:off x="3696" y="2180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8" name="Oval 1070"/>
            <p:cNvSpPr>
              <a:spLocks noChangeArrowheads="1"/>
            </p:cNvSpPr>
            <p:nvPr/>
          </p:nvSpPr>
          <p:spPr bwMode="auto">
            <a:xfrm>
              <a:off x="3775" y="2445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9" name="Oval 1071"/>
            <p:cNvSpPr>
              <a:spLocks noChangeArrowheads="1"/>
            </p:cNvSpPr>
            <p:nvPr/>
          </p:nvSpPr>
          <p:spPr bwMode="auto">
            <a:xfrm>
              <a:off x="3643" y="2711"/>
              <a:ext cx="53" cy="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0" name="Oval 1072"/>
            <p:cNvSpPr>
              <a:spLocks noChangeArrowheads="1"/>
            </p:cNvSpPr>
            <p:nvPr/>
          </p:nvSpPr>
          <p:spPr bwMode="auto">
            <a:xfrm>
              <a:off x="3960" y="257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1" name="Oval 1073"/>
            <p:cNvSpPr>
              <a:spLocks noChangeArrowheads="1"/>
            </p:cNvSpPr>
            <p:nvPr/>
          </p:nvSpPr>
          <p:spPr bwMode="auto">
            <a:xfrm>
              <a:off x="3616" y="1738"/>
              <a:ext cx="53" cy="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2" name="Rectangle 1074"/>
            <p:cNvSpPr>
              <a:spLocks noChangeArrowheads="1"/>
            </p:cNvSpPr>
            <p:nvPr/>
          </p:nvSpPr>
          <p:spPr bwMode="auto">
            <a:xfrm>
              <a:off x="4462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3" name="Rectangle 1075"/>
            <p:cNvSpPr>
              <a:spLocks noChangeArrowheads="1"/>
            </p:cNvSpPr>
            <p:nvPr/>
          </p:nvSpPr>
          <p:spPr bwMode="auto">
            <a:xfrm>
              <a:off x="4304" y="160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4" name="Rectangle 1076"/>
            <p:cNvSpPr>
              <a:spLocks noChangeArrowheads="1"/>
            </p:cNvSpPr>
            <p:nvPr/>
          </p:nvSpPr>
          <p:spPr bwMode="auto">
            <a:xfrm>
              <a:off x="4515" y="1473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5" name="Rectangle 1077"/>
            <p:cNvSpPr>
              <a:spLocks noChangeArrowheads="1"/>
            </p:cNvSpPr>
            <p:nvPr/>
          </p:nvSpPr>
          <p:spPr bwMode="auto">
            <a:xfrm>
              <a:off x="4595" y="2224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6" name="Rectangle 1078"/>
            <p:cNvSpPr>
              <a:spLocks noChangeArrowheads="1"/>
            </p:cNvSpPr>
            <p:nvPr/>
          </p:nvSpPr>
          <p:spPr bwMode="auto">
            <a:xfrm>
              <a:off x="4568" y="1694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7" name="Rectangle 1079"/>
            <p:cNvSpPr>
              <a:spLocks noChangeArrowheads="1"/>
            </p:cNvSpPr>
            <p:nvPr/>
          </p:nvSpPr>
          <p:spPr bwMode="auto">
            <a:xfrm>
              <a:off x="4674" y="1915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8" name="Rectangle 1080"/>
            <p:cNvSpPr>
              <a:spLocks noChangeArrowheads="1"/>
            </p:cNvSpPr>
            <p:nvPr/>
          </p:nvSpPr>
          <p:spPr bwMode="auto">
            <a:xfrm>
              <a:off x="4648" y="1473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9" name="Rectangle 1081"/>
            <p:cNvSpPr>
              <a:spLocks noChangeArrowheads="1"/>
            </p:cNvSpPr>
            <p:nvPr/>
          </p:nvSpPr>
          <p:spPr bwMode="auto">
            <a:xfrm>
              <a:off x="4806" y="156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0" name="Rectangle 1082"/>
            <p:cNvSpPr>
              <a:spLocks noChangeArrowheads="1"/>
            </p:cNvSpPr>
            <p:nvPr/>
          </p:nvSpPr>
          <p:spPr bwMode="auto">
            <a:xfrm>
              <a:off x="4753" y="2048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1" name="Rectangle 1083"/>
            <p:cNvSpPr>
              <a:spLocks noChangeArrowheads="1"/>
            </p:cNvSpPr>
            <p:nvPr/>
          </p:nvSpPr>
          <p:spPr bwMode="auto">
            <a:xfrm>
              <a:off x="4833" y="1827"/>
              <a:ext cx="52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2" name="Rectangle 1084"/>
            <p:cNvSpPr>
              <a:spLocks noChangeArrowheads="1"/>
            </p:cNvSpPr>
            <p:nvPr/>
          </p:nvSpPr>
          <p:spPr bwMode="auto">
            <a:xfrm>
              <a:off x="4806" y="2401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3" name="Rectangle 1085"/>
            <p:cNvSpPr>
              <a:spLocks noChangeArrowheads="1"/>
            </p:cNvSpPr>
            <p:nvPr/>
          </p:nvSpPr>
          <p:spPr bwMode="auto">
            <a:xfrm>
              <a:off x="4965" y="1959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4" name="Rectangle 1086"/>
            <p:cNvSpPr>
              <a:spLocks noChangeArrowheads="1"/>
            </p:cNvSpPr>
            <p:nvPr/>
          </p:nvSpPr>
          <p:spPr bwMode="auto">
            <a:xfrm>
              <a:off x="4965" y="2269"/>
              <a:ext cx="53" cy="88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5" name="Rectangle 1087"/>
            <p:cNvSpPr>
              <a:spLocks noChangeArrowheads="1"/>
            </p:cNvSpPr>
            <p:nvPr/>
          </p:nvSpPr>
          <p:spPr bwMode="auto">
            <a:xfrm>
              <a:off x="4991" y="2445"/>
              <a:ext cx="53" cy="89"/>
            </a:xfrm>
            <a:prstGeom prst="rect">
              <a:avLst/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6" name="Rectangle 1088"/>
            <p:cNvSpPr>
              <a:spLocks noChangeArrowheads="1"/>
            </p:cNvSpPr>
            <p:nvPr/>
          </p:nvSpPr>
          <p:spPr bwMode="auto">
            <a:xfrm>
              <a:off x="2929" y="1296"/>
              <a:ext cx="2591" cy="16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7" name="Line 1089"/>
            <p:cNvSpPr>
              <a:spLocks noChangeShapeType="1"/>
            </p:cNvSpPr>
            <p:nvPr/>
          </p:nvSpPr>
          <p:spPr bwMode="auto">
            <a:xfrm>
              <a:off x="3552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8" name="Line 1090"/>
            <p:cNvSpPr>
              <a:spLocks noChangeShapeType="1"/>
            </p:cNvSpPr>
            <p:nvPr/>
          </p:nvSpPr>
          <p:spPr bwMode="auto">
            <a:xfrm>
              <a:off x="4176" y="1344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9" name="Line 1091"/>
            <p:cNvSpPr>
              <a:spLocks noChangeShapeType="1"/>
            </p:cNvSpPr>
            <p:nvPr/>
          </p:nvSpPr>
          <p:spPr bwMode="auto">
            <a:xfrm>
              <a:off x="3888" y="1392"/>
              <a:ext cx="576" cy="14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grpSp>
        <p:nvGrpSpPr>
          <p:cNvPr id="70" name="Group 1092"/>
          <p:cNvGrpSpPr>
            <a:grpSpLocks/>
          </p:cNvGrpSpPr>
          <p:nvPr/>
        </p:nvGrpSpPr>
        <p:grpSpPr bwMode="auto">
          <a:xfrm>
            <a:off x="3414712" y="2496343"/>
            <a:ext cx="3749675" cy="3390901"/>
            <a:chOff x="2198" y="1680"/>
            <a:chExt cx="2362" cy="2136"/>
          </a:xfrm>
        </p:grpSpPr>
        <p:sp>
          <p:nvSpPr>
            <p:cNvPr id="71" name="Text Box 1093"/>
            <p:cNvSpPr txBox="1">
              <a:spLocks noChangeArrowheads="1"/>
            </p:cNvSpPr>
            <p:nvPr/>
          </p:nvSpPr>
          <p:spPr bwMode="auto">
            <a:xfrm>
              <a:off x="2198" y="3525"/>
              <a:ext cx="145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dirty="0">
                  <a:solidFill>
                    <a:srgbClr val="FF0000"/>
                  </a:solidFill>
                  <a:latin typeface="Corbel" charset="0"/>
                  <a:ea typeface="Corbel" charset="0"/>
                  <a:cs typeface="Corbel" charset="0"/>
                </a:rPr>
                <a:t>Support Vectors</a:t>
              </a:r>
            </a:p>
          </p:txBody>
        </p:sp>
        <p:sp>
          <p:nvSpPr>
            <p:cNvPr id="72" name="Line 1094"/>
            <p:cNvSpPr>
              <a:spLocks noChangeShapeType="1"/>
            </p:cNvSpPr>
            <p:nvPr/>
          </p:nvSpPr>
          <p:spPr bwMode="auto">
            <a:xfrm flipV="1">
              <a:off x="2928" y="1680"/>
              <a:ext cx="1392" cy="17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3" name="Line 1095"/>
            <p:cNvSpPr>
              <a:spLocks noChangeShapeType="1"/>
            </p:cNvSpPr>
            <p:nvPr/>
          </p:nvSpPr>
          <p:spPr bwMode="auto">
            <a:xfrm flipV="1">
              <a:off x="2928" y="2016"/>
              <a:ext cx="1536" cy="1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4" name="Line 1096"/>
            <p:cNvSpPr>
              <a:spLocks noChangeShapeType="1"/>
            </p:cNvSpPr>
            <p:nvPr/>
          </p:nvSpPr>
          <p:spPr bwMode="auto">
            <a:xfrm flipV="1">
              <a:off x="2976" y="2304"/>
              <a:ext cx="1584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5" name="Line 1097"/>
            <p:cNvSpPr>
              <a:spLocks noChangeShapeType="1"/>
            </p:cNvSpPr>
            <p:nvPr/>
          </p:nvSpPr>
          <p:spPr bwMode="auto">
            <a:xfrm flipV="1">
              <a:off x="2976" y="2640"/>
              <a:ext cx="960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6" name="Line 1098"/>
            <p:cNvSpPr>
              <a:spLocks noChangeShapeType="1"/>
            </p:cNvSpPr>
            <p:nvPr/>
          </p:nvSpPr>
          <p:spPr bwMode="auto">
            <a:xfrm flipV="1">
              <a:off x="2976" y="1824"/>
              <a:ext cx="62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grpSp>
        <p:nvGrpSpPr>
          <p:cNvPr id="77" name="Group 1099"/>
          <p:cNvGrpSpPr>
            <a:grpSpLocks/>
          </p:cNvGrpSpPr>
          <p:nvPr/>
        </p:nvGrpSpPr>
        <p:grpSpPr bwMode="auto">
          <a:xfrm>
            <a:off x="992186" y="3182144"/>
            <a:ext cx="1870075" cy="2138363"/>
            <a:chOff x="682" y="2112"/>
            <a:chExt cx="1178" cy="1347"/>
          </a:xfrm>
        </p:grpSpPr>
        <p:sp>
          <p:nvSpPr>
            <p:cNvPr id="78" name="Text Box 1100"/>
            <p:cNvSpPr txBox="1">
              <a:spLocks noChangeArrowheads="1"/>
            </p:cNvSpPr>
            <p:nvPr/>
          </p:nvSpPr>
          <p:spPr bwMode="auto">
            <a:xfrm>
              <a:off x="682" y="3168"/>
              <a:ext cx="1178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Corbel" charset="0"/>
                  <a:ea typeface="Corbel" charset="0"/>
                  <a:cs typeface="Corbel" charset="0"/>
                </a:rPr>
                <a:t>Small Margin</a:t>
              </a:r>
            </a:p>
          </p:txBody>
        </p:sp>
        <p:sp>
          <p:nvSpPr>
            <p:cNvPr id="79" name="Line 1101"/>
            <p:cNvSpPr>
              <a:spLocks noChangeShapeType="1"/>
            </p:cNvSpPr>
            <p:nvPr/>
          </p:nvSpPr>
          <p:spPr bwMode="auto">
            <a:xfrm flipV="1">
              <a:off x="1440" y="2112"/>
              <a:ext cx="288" cy="4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0" name="Line 1102"/>
            <p:cNvSpPr>
              <a:spLocks noChangeShapeType="1"/>
            </p:cNvSpPr>
            <p:nvPr/>
          </p:nvSpPr>
          <p:spPr bwMode="auto">
            <a:xfrm flipV="1">
              <a:off x="1344" y="2160"/>
              <a:ext cx="240" cy="105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grpSp>
        <p:nvGrpSpPr>
          <p:cNvPr id="81" name="Group 1103"/>
          <p:cNvGrpSpPr>
            <a:grpSpLocks/>
          </p:cNvGrpSpPr>
          <p:nvPr/>
        </p:nvGrpSpPr>
        <p:grpSpPr bwMode="auto">
          <a:xfrm>
            <a:off x="5275262" y="2496343"/>
            <a:ext cx="1881188" cy="2824163"/>
            <a:chOff x="3370" y="1680"/>
            <a:chExt cx="1185" cy="1779"/>
          </a:xfrm>
        </p:grpSpPr>
        <p:sp>
          <p:nvSpPr>
            <p:cNvPr id="82" name="Text Box 1104"/>
            <p:cNvSpPr txBox="1">
              <a:spLocks noChangeArrowheads="1"/>
            </p:cNvSpPr>
            <p:nvPr/>
          </p:nvSpPr>
          <p:spPr bwMode="auto">
            <a:xfrm>
              <a:off x="3370" y="3168"/>
              <a:ext cx="118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Corbel" charset="0"/>
                  <a:ea typeface="Corbel" charset="0"/>
                  <a:cs typeface="Corbel" charset="0"/>
                </a:rPr>
                <a:t>Large Margin</a:t>
              </a:r>
            </a:p>
          </p:txBody>
        </p:sp>
        <p:sp>
          <p:nvSpPr>
            <p:cNvPr id="83" name="Line 1105"/>
            <p:cNvSpPr>
              <a:spLocks noChangeShapeType="1"/>
            </p:cNvSpPr>
            <p:nvPr/>
          </p:nvSpPr>
          <p:spPr bwMode="auto">
            <a:xfrm flipV="1">
              <a:off x="3744" y="1680"/>
              <a:ext cx="528" cy="24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4" name="Line 1106"/>
            <p:cNvSpPr>
              <a:spLocks noChangeShapeType="1"/>
            </p:cNvSpPr>
            <p:nvPr/>
          </p:nvSpPr>
          <p:spPr bwMode="auto">
            <a:xfrm flipV="1">
              <a:off x="4032" y="1728"/>
              <a:ext cx="96" cy="1488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427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610566"/>
            <a:ext cx="3594100" cy="3238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1577" y="2412352"/>
            <a:ext cx="184441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Support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Vector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98170" y="3630709"/>
            <a:ext cx="184441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Support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Vector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39800" y="1693666"/>
            <a:ext cx="184441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Support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Vector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38924" y="3505781"/>
            <a:ext cx="5126340" cy="2677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tx2"/>
                </a:solidFill>
              </a:rPr>
              <a:t>Quick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start: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400" b="1" dirty="0" err="1" smtClean="0">
                <a:solidFill>
                  <a:schemeClr val="tx2"/>
                </a:solidFill>
              </a:rPr>
              <a:t>Hyperplane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400" b="1" dirty="0" smtClean="0">
                <a:solidFill>
                  <a:schemeClr val="tx2"/>
                </a:solidFill>
              </a:rPr>
              <a:t>Supper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</a:rPr>
              <a:t>V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ector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 smtClean="0">
                <a:solidFill>
                  <a:schemeClr val="tx2"/>
                </a:solidFill>
              </a:rPr>
              <a:t>Margin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 smtClean="0">
                <a:solidFill>
                  <a:srgbClr val="FF0000"/>
                </a:solidFill>
              </a:rPr>
              <a:t>SVMs</a:t>
            </a:r>
            <a:endParaRPr lang="zh-CN" altLang="en-US" sz="2400" b="1" dirty="0" smtClean="0">
              <a:solidFill>
                <a:srgbClr val="FF0000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</a:rPr>
              <a:t>Maximize Margin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Width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 smtClean="0">
                <a:solidFill>
                  <a:schemeClr val="tx2"/>
                </a:solidFill>
              </a:rPr>
              <a:t>Non-linear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SVMs: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Kernel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Function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658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610566"/>
            <a:ext cx="3594100" cy="3238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1577" y="2412352"/>
            <a:ext cx="184441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Support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Vector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98170" y="3630709"/>
            <a:ext cx="184441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Support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Vector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39800" y="1693666"/>
            <a:ext cx="184441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Support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Vector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38924" y="3505781"/>
            <a:ext cx="5126340" cy="267765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tx2"/>
                </a:solidFill>
              </a:rPr>
              <a:t>Quick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start: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400" b="1" dirty="0" err="1" smtClean="0">
                <a:solidFill>
                  <a:schemeClr val="tx2"/>
                </a:solidFill>
              </a:rPr>
              <a:t>Hyperplane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400" b="1" dirty="0" smtClean="0">
                <a:solidFill>
                  <a:schemeClr val="tx2"/>
                </a:solidFill>
              </a:rPr>
              <a:t>Supper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</a:rPr>
              <a:t>V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ector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 smtClean="0">
                <a:solidFill>
                  <a:schemeClr val="tx2"/>
                </a:solidFill>
              </a:rPr>
              <a:t>Margin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 smtClean="0">
                <a:solidFill>
                  <a:schemeClr val="tx2"/>
                </a:solidFill>
              </a:rPr>
              <a:t>SVMs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</a:rPr>
              <a:t>Maximize Margin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Width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 smtClean="0">
                <a:solidFill>
                  <a:schemeClr val="tx2"/>
                </a:solidFill>
              </a:rPr>
              <a:t>Non-linear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SVMs: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Kernel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Function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5527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Formally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Binary</a:t>
            </a:r>
            <a:r>
              <a:rPr lang="zh-CN" altLang="en-US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Classification</a:t>
            </a:r>
            <a:endParaRPr lang="zh-CN" altLang="en-US" sz="2400" dirty="0" smtClean="0">
              <a:latin typeface="Corbel" charset="0"/>
              <a:ea typeface="Corbel" charset="0"/>
              <a:cs typeface="Corbel" charset="0"/>
            </a:endParaRPr>
          </a:p>
          <a:p>
            <a:pPr lvl="1"/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E.g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., 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course</a:t>
            </a:r>
            <a:r>
              <a:rPr lang="zh-CN" altLang="en-US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performance</a:t>
            </a:r>
            <a:r>
              <a:rPr lang="zh-CN" altLang="en-US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classification</a:t>
            </a:r>
            <a:endParaRPr lang="en-US" altLang="en-US" sz="2400" dirty="0">
              <a:latin typeface="Corbel" charset="0"/>
              <a:ea typeface="Corbel" charset="0"/>
              <a:cs typeface="Corbel" charset="0"/>
            </a:endParaRPr>
          </a:p>
          <a:p>
            <a:pPr lvl="2"/>
            <a:r>
              <a:rPr lang="en-US" altLang="en-US" dirty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en-US" baseline="-25000" dirty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= (x</a:t>
            </a:r>
            <a:r>
              <a:rPr lang="en-US" altLang="en-US" baseline="-25000" dirty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, x</a:t>
            </a:r>
            <a:r>
              <a:rPr lang="en-US" altLang="en-US" baseline="-25000" dirty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, x</a:t>
            </a:r>
            <a:r>
              <a:rPr lang="en-US" altLang="en-US" baseline="-25000" dirty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3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, </a:t>
            </a:r>
            <a:r>
              <a:rPr lang="en-US" altLang="en-US" dirty="0" smtClean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…)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: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>
                <a:latin typeface="Corbel" charset="0"/>
                <a:ea typeface="Corbel" charset="0"/>
                <a:cs typeface="Corbel" charset="0"/>
              </a:rPr>
              <a:t>S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ubject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scores</a:t>
            </a:r>
            <a:endParaRPr lang="zh-CN" altLang="en-US" dirty="0" smtClean="0">
              <a:latin typeface="Corbel" charset="0"/>
              <a:ea typeface="Corbel" charset="0"/>
              <a:cs typeface="Corbel" charset="0"/>
            </a:endParaRPr>
          </a:p>
          <a:p>
            <a:pPr lvl="2"/>
            <a:r>
              <a:rPr lang="en-US" altLang="en-US" dirty="0" err="1" smtClean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y</a:t>
            </a:r>
            <a:r>
              <a:rPr lang="en-US" altLang="en-US" baseline="-25000" dirty="0" err="1" smtClean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en-US" dirty="0" smtClean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= +</a:t>
            </a:r>
            <a:r>
              <a:rPr lang="en-US" altLang="en-US" dirty="0" smtClean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1 </a:t>
            </a:r>
            <a:r>
              <a:rPr lang="en-US" altLang="en-US" dirty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or –</a:t>
            </a:r>
            <a:r>
              <a:rPr lang="en-US" altLang="en-US" dirty="0" smtClean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: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“Good”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or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“Bad”</a:t>
            </a:r>
            <a:endParaRPr lang="en-US" altLang="en-US" dirty="0">
              <a:latin typeface="Corbel" charset="0"/>
              <a:ea typeface="Corbel" charset="0"/>
              <a:cs typeface="Corbel" charset="0"/>
            </a:endParaRPr>
          </a:p>
          <a:p>
            <a:pPr lvl="2"/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: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score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of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subject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Math</a:t>
            </a:r>
            <a:endParaRPr lang="en-US" altLang="en-US" dirty="0">
              <a:latin typeface="Corbel" charset="0"/>
              <a:ea typeface="Corbel" charset="0"/>
              <a:cs typeface="Corbel" charset="0"/>
            </a:endParaRPr>
          </a:p>
          <a:p>
            <a:pPr lvl="2"/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: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score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of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subject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Stats</a:t>
            </a:r>
            <a:endParaRPr lang="en-US" altLang="en-US" dirty="0">
              <a:latin typeface="Corbel" charset="0"/>
              <a:ea typeface="Corbel" charset="0"/>
              <a:cs typeface="Corbel" charset="0"/>
            </a:endParaRPr>
          </a:p>
          <a:p>
            <a:endParaRPr lang="zh-CN" altLang="en-US" sz="2400" dirty="0" smtClean="0">
              <a:latin typeface="Corbel" charset="0"/>
              <a:ea typeface="Corbel" charset="0"/>
              <a:cs typeface="Corbel" charset="0"/>
            </a:endParaRPr>
          </a:p>
          <a:p>
            <a:endParaRPr lang="zh-CN" altLang="en-US" sz="2400" dirty="0">
              <a:latin typeface="Corbel" charset="0"/>
              <a:ea typeface="Corbel" charset="0"/>
              <a:cs typeface="Corbel" charset="0"/>
            </a:endParaRPr>
          </a:p>
          <a:p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Mathematically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, x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  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</a:t>
            </a:r>
            <a:r>
              <a:rPr lang="en-US" altLang="en-US" sz="2400" baseline="30000" dirty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n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, y  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{+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1, 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–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1}, </a:t>
            </a:r>
          </a:p>
          <a:p>
            <a:pPr lvl="1"/>
            <a:r>
              <a:rPr lang="en-US" altLang="en-US" sz="2400" dirty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We want to derive a function </a:t>
            </a:r>
            <a:r>
              <a:rPr lang="en-US" altLang="en-US" sz="2400" b="1" dirty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f: </a:t>
            </a: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X </a:t>
            </a:r>
            <a:r>
              <a:rPr lang="en-US" altLang="en-US" sz="2400" b="1" dirty="0">
                <a:latin typeface="Corbel" charset="0"/>
                <a:ea typeface="Corbel" charset="0"/>
                <a:cs typeface="Corbel" charset="0"/>
                <a:sym typeface="Wingdings" panose="05000000000000000000" pitchFamily="2" charset="2"/>
              </a:rPr>
              <a:t></a:t>
            </a: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 Y</a:t>
            </a:r>
            <a:r>
              <a:rPr lang="en-US" altLang="en-US" sz="2400" b="1" dirty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93" y="3026260"/>
            <a:ext cx="2885607" cy="22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1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rot="20000665">
            <a:off x="790298" y="2616186"/>
            <a:ext cx="2971800" cy="0"/>
          </a:xfrm>
          <a:prstGeom prst="line">
            <a:avLst/>
          </a:prstGeom>
          <a:noFill/>
          <a:ln w="127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rot="20000665">
            <a:off x="936348" y="2906698"/>
            <a:ext cx="297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rot="20000665">
            <a:off x="1080811" y="3195623"/>
            <a:ext cx="29718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 rot="20013014">
            <a:off x="246986" y="2068343"/>
            <a:ext cx="3048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“Predict Class = +1” zone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 rot="20013014">
            <a:off x="1469748" y="3571830"/>
            <a:ext cx="28876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“Predict Class = -1” zone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 rot="19822108">
            <a:off x="-650078" y="3366919"/>
            <a:ext cx="21644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dirty="0" err="1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wx</a:t>
            </a:r>
            <a:r>
              <a:rPr lang="en-US" altLang="zh-CN" sz="2000" dirty="0" err="1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+b</a:t>
            </a:r>
            <a:r>
              <a:rPr lang="en-US" altLang="zh-CN" sz="2000" dirty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=1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 rot="19822108">
            <a:off x="-114467" y="3673466"/>
            <a:ext cx="14352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dirty="0" err="1">
                <a:latin typeface="Corbel" charset="0"/>
                <a:ea typeface="Corbel" charset="0"/>
                <a:cs typeface="Corbel" charset="0"/>
              </a:rPr>
              <a:t>wx</a:t>
            </a:r>
            <a:r>
              <a:rPr lang="en-US" altLang="zh-CN" sz="2000" dirty="0" err="1">
                <a:latin typeface="Corbel" charset="0"/>
                <a:ea typeface="Corbel" charset="0"/>
                <a:cs typeface="Corbel" charset="0"/>
              </a:rPr>
              <a:t>+b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=0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 rot="19822108">
            <a:off x="-193148" y="4030580"/>
            <a:ext cx="18653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dirty="0" err="1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wx</a:t>
            </a:r>
            <a:r>
              <a:rPr lang="en-US" altLang="zh-CN" sz="2000" dirty="0" err="1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+b</a:t>
            </a:r>
            <a:r>
              <a:rPr lang="en-US" altLang="zh-CN" sz="2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=-1</a:t>
            </a:r>
          </a:p>
        </p:txBody>
      </p:sp>
      <p:sp>
        <p:nvSpPr>
          <p:cNvPr id="14" name="Oval 16"/>
          <p:cNvSpPr>
            <a:spLocks noChangeArrowheads="1"/>
          </p:cNvSpPr>
          <p:nvPr/>
        </p:nvSpPr>
        <p:spPr bwMode="auto">
          <a:xfrm>
            <a:off x="2612748" y="3116248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Oval 18"/>
          <p:cNvSpPr>
            <a:spLocks noChangeArrowheads="1"/>
          </p:cNvSpPr>
          <p:nvPr/>
        </p:nvSpPr>
        <p:spPr bwMode="auto">
          <a:xfrm>
            <a:off x="2687361" y="2366948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2" name="Text Box 17"/>
          <p:cNvSpPr txBox="1">
            <a:spLocks noChangeArrowheads="1"/>
          </p:cNvSpPr>
          <p:nvPr/>
        </p:nvSpPr>
        <p:spPr bwMode="auto">
          <a:xfrm>
            <a:off x="8529860" y="1488425"/>
            <a:ext cx="515937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b="1" i="1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40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-</a:t>
            </a:r>
            <a:endParaRPr lang="en-US" altLang="zh-CN" sz="2400" b="1" i="1" baseline="40000" dirty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3" name="Text Box 19"/>
          <p:cNvSpPr txBox="1">
            <a:spLocks noChangeArrowheads="1"/>
          </p:cNvSpPr>
          <p:nvPr/>
        </p:nvSpPr>
        <p:spPr bwMode="auto">
          <a:xfrm>
            <a:off x="7867866" y="1488425"/>
            <a:ext cx="515937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b="1" i="1" dirty="0" smtClean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30000" dirty="0" smtClean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+</a:t>
            </a:r>
            <a:endParaRPr lang="en-US" altLang="zh-CN" sz="2400" b="1" i="1" baseline="30000" dirty="0">
              <a:solidFill>
                <a:srgbClr val="00B05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13495" y="1542405"/>
            <a:ext cx="1938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Support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vectors:</a:t>
            </a:r>
            <a:endParaRPr lang="en-US" sz="2000" dirty="0"/>
          </a:p>
        </p:txBody>
      </p:sp>
      <p:sp>
        <p:nvSpPr>
          <p:cNvPr id="35" name="Text Box 17"/>
          <p:cNvSpPr txBox="1">
            <a:spLocks noChangeArrowheads="1"/>
          </p:cNvSpPr>
          <p:nvPr/>
        </p:nvSpPr>
        <p:spPr bwMode="auto">
          <a:xfrm>
            <a:off x="2780863" y="2843242"/>
            <a:ext cx="515937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b="1" i="1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40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-</a:t>
            </a:r>
            <a:endParaRPr lang="en-US" altLang="zh-CN" sz="2400" b="1" i="1" baseline="40000" dirty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6" name="Text Box 19"/>
          <p:cNvSpPr txBox="1">
            <a:spLocks noChangeArrowheads="1"/>
          </p:cNvSpPr>
          <p:nvPr/>
        </p:nvSpPr>
        <p:spPr bwMode="auto">
          <a:xfrm>
            <a:off x="2854682" y="1927287"/>
            <a:ext cx="515937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b="1" i="1" dirty="0" smtClean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30000" dirty="0" smtClean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+</a:t>
            </a:r>
            <a:endParaRPr lang="en-US" altLang="zh-CN" sz="2400" b="1" i="1" baseline="30000" dirty="0">
              <a:solidFill>
                <a:srgbClr val="00B05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7" name="Oval 18"/>
          <p:cNvSpPr>
            <a:spLocks noChangeArrowheads="1"/>
          </p:cNvSpPr>
          <p:nvPr/>
        </p:nvSpPr>
        <p:spPr bwMode="auto">
          <a:xfrm>
            <a:off x="1985322" y="2534337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" name="Oval 18"/>
          <p:cNvSpPr>
            <a:spLocks noChangeArrowheads="1"/>
          </p:cNvSpPr>
          <p:nvPr/>
        </p:nvSpPr>
        <p:spPr bwMode="auto">
          <a:xfrm>
            <a:off x="1673029" y="2491867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9" name="Oval 18"/>
          <p:cNvSpPr>
            <a:spLocks noChangeArrowheads="1"/>
          </p:cNvSpPr>
          <p:nvPr/>
        </p:nvSpPr>
        <p:spPr bwMode="auto">
          <a:xfrm>
            <a:off x="2275131" y="1714879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0" name="Oval 18"/>
          <p:cNvSpPr>
            <a:spLocks noChangeArrowheads="1"/>
          </p:cNvSpPr>
          <p:nvPr/>
        </p:nvSpPr>
        <p:spPr bwMode="auto">
          <a:xfrm>
            <a:off x="2427531" y="2212050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" name="Oval 18"/>
          <p:cNvSpPr>
            <a:spLocks noChangeArrowheads="1"/>
          </p:cNvSpPr>
          <p:nvPr/>
        </p:nvSpPr>
        <p:spPr bwMode="auto">
          <a:xfrm>
            <a:off x="2040287" y="2289499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Oval 18"/>
          <p:cNvSpPr>
            <a:spLocks noChangeArrowheads="1"/>
          </p:cNvSpPr>
          <p:nvPr/>
        </p:nvSpPr>
        <p:spPr bwMode="auto">
          <a:xfrm>
            <a:off x="1832926" y="1992194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" name="Oval 16"/>
          <p:cNvSpPr>
            <a:spLocks noChangeArrowheads="1"/>
          </p:cNvSpPr>
          <p:nvPr/>
        </p:nvSpPr>
        <p:spPr bwMode="auto">
          <a:xfrm>
            <a:off x="2765148" y="3388568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4" name="Oval 16"/>
          <p:cNvSpPr>
            <a:spLocks noChangeArrowheads="1"/>
          </p:cNvSpPr>
          <p:nvPr/>
        </p:nvSpPr>
        <p:spPr bwMode="auto">
          <a:xfrm>
            <a:off x="2497825" y="3331107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" name="Oval 16"/>
          <p:cNvSpPr>
            <a:spLocks noChangeArrowheads="1"/>
          </p:cNvSpPr>
          <p:nvPr/>
        </p:nvSpPr>
        <p:spPr bwMode="auto">
          <a:xfrm>
            <a:off x="2650225" y="3603427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" name="Oval 16"/>
          <p:cNvSpPr>
            <a:spLocks noChangeArrowheads="1"/>
          </p:cNvSpPr>
          <p:nvPr/>
        </p:nvSpPr>
        <p:spPr bwMode="auto">
          <a:xfrm>
            <a:off x="2337932" y="3605926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3119918" y="3383573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" name="Oval 16"/>
          <p:cNvSpPr>
            <a:spLocks noChangeArrowheads="1"/>
          </p:cNvSpPr>
          <p:nvPr/>
        </p:nvSpPr>
        <p:spPr bwMode="auto">
          <a:xfrm>
            <a:off x="3272318" y="3820783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011011" y="2129750"/>
            <a:ext cx="1481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/>
              <a:t>Hyperplane</a:t>
            </a:r>
            <a:r>
              <a:rPr lang="en-US" altLang="zh-CN" sz="2000" dirty="0" smtClean="0"/>
              <a:t>:</a:t>
            </a:r>
            <a:endParaRPr lang="en-US" sz="2000" dirty="0"/>
          </a:p>
        </p:txBody>
      </p:sp>
      <p:sp>
        <p:nvSpPr>
          <p:cNvPr id="50" name="Text Box 11"/>
          <p:cNvSpPr txBox="1">
            <a:spLocks noChangeArrowheads="1"/>
          </p:cNvSpPr>
          <p:nvPr/>
        </p:nvSpPr>
        <p:spPr bwMode="auto">
          <a:xfrm>
            <a:off x="7579340" y="2122588"/>
            <a:ext cx="14352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dirty="0" err="1">
                <a:latin typeface="Corbel" charset="0"/>
                <a:ea typeface="Corbel" charset="0"/>
                <a:cs typeface="Corbel" charset="0"/>
              </a:rPr>
              <a:t>wx</a:t>
            </a:r>
            <a:r>
              <a:rPr lang="en-US" altLang="zh-CN" sz="2000" dirty="0" err="1">
                <a:latin typeface="Corbel" charset="0"/>
                <a:ea typeface="Corbel" charset="0"/>
                <a:cs typeface="Corbel" charset="0"/>
              </a:rPr>
              <a:t>+b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=0</a:t>
            </a:r>
          </a:p>
        </p:txBody>
      </p:sp>
      <p:sp>
        <p:nvSpPr>
          <p:cNvPr id="52" name="Rectangle 4"/>
          <p:cNvSpPr txBox="1">
            <a:spLocks noChangeArrowheads="1"/>
          </p:cNvSpPr>
          <p:nvPr/>
        </p:nvSpPr>
        <p:spPr>
          <a:xfrm>
            <a:off x="6011010" y="2717095"/>
            <a:ext cx="3115189" cy="193992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What we know:</a:t>
            </a:r>
          </a:p>
          <a:p>
            <a:r>
              <a:rPr lang="en-US" altLang="zh-CN" sz="2400" b="1" i="1" dirty="0" smtClean="0">
                <a:latin typeface="Corbel" charset="0"/>
                <a:ea typeface="Corbel" charset="0"/>
                <a:cs typeface="Corbel" charset="0"/>
              </a:rPr>
              <a:t>w</a:t>
            </a:r>
            <a:r>
              <a:rPr lang="en-US" altLang="zh-CN" sz="2400" i="1" dirty="0" smtClean="0">
                <a:latin typeface="Corbel" charset="0"/>
                <a:ea typeface="Corbel" charset="0"/>
                <a:cs typeface="Corbel" charset="0"/>
              </a:rPr>
              <a:t> . </a:t>
            </a:r>
            <a:r>
              <a:rPr lang="en-US" altLang="zh-CN" sz="2400" b="1" i="1" dirty="0" smtClean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30000" dirty="0" smtClean="0">
                <a:latin typeface="Corbel" charset="0"/>
                <a:ea typeface="Corbel" charset="0"/>
                <a:cs typeface="Corbel" charset="0"/>
              </a:rPr>
              <a:t>+</a:t>
            </a:r>
            <a:r>
              <a:rPr lang="en-US" altLang="zh-CN" sz="2400" i="1" dirty="0" smtClean="0">
                <a:latin typeface="Corbel" charset="0"/>
                <a:ea typeface="Corbel" charset="0"/>
                <a:cs typeface="Corbel" charset="0"/>
              </a:rPr>
              <a:t> + b = +1 </a:t>
            </a:r>
          </a:p>
          <a:p>
            <a:r>
              <a:rPr lang="en-US" altLang="zh-CN" sz="2400" b="1" i="1" dirty="0" smtClean="0">
                <a:latin typeface="Corbel" charset="0"/>
                <a:ea typeface="Corbel" charset="0"/>
                <a:cs typeface="Corbel" charset="0"/>
              </a:rPr>
              <a:t>w</a:t>
            </a:r>
            <a:r>
              <a:rPr lang="en-US" altLang="zh-CN" sz="2400" i="1" dirty="0" smtClean="0">
                <a:latin typeface="Corbel" charset="0"/>
                <a:ea typeface="Corbel" charset="0"/>
                <a:cs typeface="Corbel" charset="0"/>
              </a:rPr>
              <a:t> . </a:t>
            </a:r>
            <a:r>
              <a:rPr lang="en-US" altLang="zh-CN" sz="2400" b="1" i="1" dirty="0" smtClean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30000" dirty="0" smtClean="0">
                <a:latin typeface="Corbel" charset="0"/>
                <a:ea typeface="Corbel" charset="0"/>
                <a:cs typeface="Corbel" charset="0"/>
              </a:rPr>
              <a:t>-</a:t>
            </a:r>
            <a:r>
              <a:rPr lang="en-US" altLang="zh-CN" sz="2400" i="1" dirty="0" smtClean="0">
                <a:latin typeface="Corbel" charset="0"/>
                <a:ea typeface="Corbel" charset="0"/>
                <a:cs typeface="Corbel" charset="0"/>
              </a:rPr>
              <a:t> + b = -1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48220" y="4820125"/>
            <a:ext cx="749464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2400" dirty="0"/>
              <a:t>A separating </a:t>
            </a:r>
            <a:r>
              <a:rPr lang="en-US" altLang="en-US" sz="2400" dirty="0" err="1"/>
              <a:t>hyperplane</a:t>
            </a:r>
            <a:r>
              <a:rPr lang="en-US" altLang="en-US" sz="2400" dirty="0"/>
              <a:t> can be written as</a:t>
            </a:r>
          </a:p>
          <a:p>
            <a:pPr lvl="4">
              <a:lnSpc>
                <a:spcPct val="110000"/>
              </a:lnSpc>
              <a:buNone/>
            </a:pPr>
            <a:r>
              <a:rPr lang="en-US" altLang="zh-CN" sz="2400" b="1" dirty="0" smtClean="0"/>
              <a:t>w</a:t>
            </a:r>
            <a:r>
              <a:rPr lang="en-US" altLang="en-US" sz="2400" dirty="0" smtClean="0"/>
              <a:t> </a:t>
            </a:r>
            <a:r>
              <a:rPr lang="en-US" altLang="zh-CN" sz="2400" dirty="0" smtClean="0"/>
              <a:t>.</a:t>
            </a:r>
            <a:r>
              <a:rPr lang="en-US" altLang="en-US" sz="2400" dirty="0" smtClean="0"/>
              <a:t> </a:t>
            </a:r>
            <a:r>
              <a:rPr lang="en-US" altLang="zh-CN" sz="2400" b="1" dirty="0" smtClean="0"/>
              <a:t>x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+ b = </a:t>
            </a:r>
            <a:r>
              <a:rPr lang="en-US" altLang="en-US" sz="2400" dirty="0" smtClean="0"/>
              <a:t>0</a:t>
            </a:r>
            <a:r>
              <a:rPr lang="en-US" altLang="zh-CN" sz="2400" dirty="0" smtClean="0"/>
              <a:t>,</a:t>
            </a:r>
            <a:endParaRPr lang="zh-CN" altLang="en-US" sz="2400" dirty="0" smtClean="0"/>
          </a:p>
          <a:p>
            <a:pPr>
              <a:lnSpc>
                <a:spcPct val="110000"/>
              </a:lnSpc>
            </a:pPr>
            <a:r>
              <a:rPr lang="en-US" altLang="zh-CN" sz="2200" dirty="0"/>
              <a:t>w</a:t>
            </a:r>
            <a:r>
              <a:rPr lang="en-US" altLang="en-US" sz="2200" dirty="0" smtClean="0"/>
              <a:t>here </a:t>
            </a:r>
            <a:r>
              <a:rPr lang="en-US" altLang="zh-CN" sz="2200" b="1" dirty="0" smtClean="0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en-US" altLang="en-US" sz="2200" dirty="0" smtClean="0"/>
              <a:t>={</a:t>
            </a:r>
            <a:r>
              <a:rPr lang="en-US" altLang="en-US" sz="2200" dirty="0"/>
              <a:t>w</a:t>
            </a:r>
            <a:r>
              <a:rPr lang="en-US" altLang="en-US" sz="2200" baseline="-25000" dirty="0"/>
              <a:t>1</a:t>
            </a:r>
            <a:r>
              <a:rPr lang="en-US" altLang="en-US" sz="2200" dirty="0"/>
              <a:t>, w</a:t>
            </a:r>
            <a:r>
              <a:rPr lang="en-US" altLang="en-US" sz="2200" baseline="-25000" dirty="0"/>
              <a:t>2</a:t>
            </a:r>
            <a:r>
              <a:rPr lang="en-US" altLang="en-US" sz="2200" dirty="0"/>
              <a:t>, …, </a:t>
            </a:r>
            <a:r>
              <a:rPr lang="en-US" altLang="en-US" sz="2200" dirty="0" err="1"/>
              <a:t>w</a:t>
            </a:r>
            <a:r>
              <a:rPr lang="en-US" altLang="en-US" sz="2200" baseline="-25000" dirty="0" err="1"/>
              <a:t>n</a:t>
            </a:r>
            <a:r>
              <a:rPr lang="en-US" altLang="en-US" sz="2200" dirty="0"/>
              <a:t>} is a weight vector and </a:t>
            </a:r>
            <a:r>
              <a:rPr lang="en-US" altLang="en-US" sz="2200" i="1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en-US" altLang="en-US" sz="2200" dirty="0"/>
              <a:t> a scalar (bias</a:t>
            </a:r>
            <a:r>
              <a:rPr lang="en-US" altLang="en-US" sz="2200" dirty="0" smtClean="0"/>
              <a:t>)</a:t>
            </a:r>
            <a:r>
              <a:rPr lang="en-US" altLang="zh-CN" sz="2200" dirty="0" smtClean="0"/>
              <a:t>.</a:t>
            </a:r>
            <a:endParaRPr lang="en-US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8913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Optimization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rot="20000665">
            <a:off x="790298" y="2616186"/>
            <a:ext cx="2971800" cy="0"/>
          </a:xfrm>
          <a:prstGeom prst="line">
            <a:avLst/>
          </a:prstGeom>
          <a:noFill/>
          <a:ln w="127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rot="20000665">
            <a:off x="936348" y="2906698"/>
            <a:ext cx="297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rot="20000665">
            <a:off x="1080811" y="3195623"/>
            <a:ext cx="29718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 rot="20013014">
            <a:off x="246986" y="2068343"/>
            <a:ext cx="3048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“Predict Class = +1” zone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 rot="20013014">
            <a:off x="1469748" y="3571830"/>
            <a:ext cx="28876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“Predict Class = -1” zone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 rot="19822108">
            <a:off x="-650078" y="3366919"/>
            <a:ext cx="21644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dirty="0" err="1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wx</a:t>
            </a:r>
            <a:r>
              <a:rPr lang="en-US" altLang="zh-CN" sz="2000" dirty="0" err="1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+b</a:t>
            </a:r>
            <a:r>
              <a:rPr lang="en-US" altLang="zh-CN" sz="2000" dirty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=1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 rot="19822108">
            <a:off x="-114467" y="3673466"/>
            <a:ext cx="14352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dirty="0" err="1">
                <a:latin typeface="Corbel" charset="0"/>
                <a:ea typeface="Corbel" charset="0"/>
                <a:cs typeface="Corbel" charset="0"/>
              </a:rPr>
              <a:t>wx</a:t>
            </a:r>
            <a:r>
              <a:rPr lang="en-US" altLang="zh-CN" sz="2000" dirty="0" err="1">
                <a:latin typeface="Corbel" charset="0"/>
                <a:ea typeface="Corbel" charset="0"/>
                <a:cs typeface="Corbel" charset="0"/>
              </a:rPr>
              <a:t>+b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=0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 rot="19822108">
            <a:off x="-193148" y="4030580"/>
            <a:ext cx="18653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dirty="0" err="1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wx</a:t>
            </a:r>
            <a:r>
              <a:rPr lang="en-US" altLang="zh-CN" sz="2000" dirty="0" err="1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+b</a:t>
            </a:r>
            <a:r>
              <a:rPr lang="en-US" altLang="zh-CN" sz="2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=-1</a:t>
            </a:r>
          </a:p>
        </p:txBody>
      </p:sp>
      <p:sp>
        <p:nvSpPr>
          <p:cNvPr id="14" name="Oval 16"/>
          <p:cNvSpPr>
            <a:spLocks noChangeArrowheads="1"/>
          </p:cNvSpPr>
          <p:nvPr/>
        </p:nvSpPr>
        <p:spPr bwMode="auto">
          <a:xfrm>
            <a:off x="2612748" y="3116248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Oval 18"/>
          <p:cNvSpPr>
            <a:spLocks noChangeArrowheads="1"/>
          </p:cNvSpPr>
          <p:nvPr/>
        </p:nvSpPr>
        <p:spPr bwMode="auto">
          <a:xfrm>
            <a:off x="2687361" y="2366948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2" name="Text Box 17"/>
          <p:cNvSpPr txBox="1">
            <a:spLocks noChangeArrowheads="1"/>
          </p:cNvSpPr>
          <p:nvPr/>
        </p:nvSpPr>
        <p:spPr bwMode="auto">
          <a:xfrm>
            <a:off x="8529860" y="1488425"/>
            <a:ext cx="515937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b="1" i="1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40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-</a:t>
            </a:r>
            <a:endParaRPr lang="en-US" altLang="zh-CN" sz="2400" b="1" i="1" baseline="40000" dirty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3" name="Text Box 19"/>
          <p:cNvSpPr txBox="1">
            <a:spLocks noChangeArrowheads="1"/>
          </p:cNvSpPr>
          <p:nvPr/>
        </p:nvSpPr>
        <p:spPr bwMode="auto">
          <a:xfrm>
            <a:off x="7867866" y="1488425"/>
            <a:ext cx="515937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b="1" i="1" dirty="0" smtClean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30000" dirty="0" smtClean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+</a:t>
            </a:r>
            <a:endParaRPr lang="en-US" altLang="zh-CN" sz="2400" b="1" i="1" baseline="30000" dirty="0">
              <a:solidFill>
                <a:srgbClr val="00B05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13495" y="1542405"/>
            <a:ext cx="1938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Support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vectors:</a:t>
            </a:r>
            <a:endParaRPr lang="en-US" sz="2000" dirty="0"/>
          </a:p>
        </p:txBody>
      </p:sp>
      <p:sp>
        <p:nvSpPr>
          <p:cNvPr id="35" name="Text Box 17"/>
          <p:cNvSpPr txBox="1">
            <a:spLocks noChangeArrowheads="1"/>
          </p:cNvSpPr>
          <p:nvPr/>
        </p:nvSpPr>
        <p:spPr bwMode="auto">
          <a:xfrm>
            <a:off x="2780863" y="2843242"/>
            <a:ext cx="515937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b="1" i="1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40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-</a:t>
            </a:r>
            <a:endParaRPr lang="en-US" altLang="zh-CN" sz="2400" b="1" i="1" baseline="40000" dirty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6" name="Text Box 19"/>
          <p:cNvSpPr txBox="1">
            <a:spLocks noChangeArrowheads="1"/>
          </p:cNvSpPr>
          <p:nvPr/>
        </p:nvSpPr>
        <p:spPr bwMode="auto">
          <a:xfrm>
            <a:off x="2854682" y="1927287"/>
            <a:ext cx="515937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b="1" i="1" dirty="0" smtClean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30000" dirty="0" smtClean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+</a:t>
            </a:r>
            <a:endParaRPr lang="en-US" altLang="zh-CN" sz="2400" b="1" i="1" baseline="30000" dirty="0">
              <a:solidFill>
                <a:srgbClr val="00B05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7" name="Oval 18"/>
          <p:cNvSpPr>
            <a:spLocks noChangeArrowheads="1"/>
          </p:cNvSpPr>
          <p:nvPr/>
        </p:nvSpPr>
        <p:spPr bwMode="auto">
          <a:xfrm>
            <a:off x="1985322" y="2534337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" name="Oval 18"/>
          <p:cNvSpPr>
            <a:spLocks noChangeArrowheads="1"/>
          </p:cNvSpPr>
          <p:nvPr/>
        </p:nvSpPr>
        <p:spPr bwMode="auto">
          <a:xfrm>
            <a:off x="1673029" y="2491867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9" name="Oval 18"/>
          <p:cNvSpPr>
            <a:spLocks noChangeArrowheads="1"/>
          </p:cNvSpPr>
          <p:nvPr/>
        </p:nvSpPr>
        <p:spPr bwMode="auto">
          <a:xfrm>
            <a:off x="2275131" y="1714879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0" name="Oval 18"/>
          <p:cNvSpPr>
            <a:spLocks noChangeArrowheads="1"/>
          </p:cNvSpPr>
          <p:nvPr/>
        </p:nvSpPr>
        <p:spPr bwMode="auto">
          <a:xfrm>
            <a:off x="2427531" y="2212050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" name="Oval 18"/>
          <p:cNvSpPr>
            <a:spLocks noChangeArrowheads="1"/>
          </p:cNvSpPr>
          <p:nvPr/>
        </p:nvSpPr>
        <p:spPr bwMode="auto">
          <a:xfrm>
            <a:off x="2040287" y="2289499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Oval 18"/>
          <p:cNvSpPr>
            <a:spLocks noChangeArrowheads="1"/>
          </p:cNvSpPr>
          <p:nvPr/>
        </p:nvSpPr>
        <p:spPr bwMode="auto">
          <a:xfrm>
            <a:off x="1832926" y="1992194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" name="Oval 16"/>
          <p:cNvSpPr>
            <a:spLocks noChangeArrowheads="1"/>
          </p:cNvSpPr>
          <p:nvPr/>
        </p:nvSpPr>
        <p:spPr bwMode="auto">
          <a:xfrm>
            <a:off x="2765148" y="3388568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4" name="Oval 16"/>
          <p:cNvSpPr>
            <a:spLocks noChangeArrowheads="1"/>
          </p:cNvSpPr>
          <p:nvPr/>
        </p:nvSpPr>
        <p:spPr bwMode="auto">
          <a:xfrm>
            <a:off x="2497825" y="3331107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" name="Oval 16"/>
          <p:cNvSpPr>
            <a:spLocks noChangeArrowheads="1"/>
          </p:cNvSpPr>
          <p:nvPr/>
        </p:nvSpPr>
        <p:spPr bwMode="auto">
          <a:xfrm>
            <a:off x="2650225" y="3603427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" name="Oval 16"/>
          <p:cNvSpPr>
            <a:spLocks noChangeArrowheads="1"/>
          </p:cNvSpPr>
          <p:nvPr/>
        </p:nvSpPr>
        <p:spPr bwMode="auto">
          <a:xfrm>
            <a:off x="2337932" y="3605926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3119918" y="3383573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" name="Oval 16"/>
          <p:cNvSpPr>
            <a:spLocks noChangeArrowheads="1"/>
          </p:cNvSpPr>
          <p:nvPr/>
        </p:nvSpPr>
        <p:spPr bwMode="auto">
          <a:xfrm>
            <a:off x="3272318" y="3820783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011011" y="2129750"/>
            <a:ext cx="1481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/>
              <a:t>Hyperplane</a:t>
            </a:r>
            <a:r>
              <a:rPr lang="en-US" altLang="zh-CN" sz="2000" dirty="0" smtClean="0"/>
              <a:t>:</a:t>
            </a:r>
            <a:endParaRPr lang="en-US" sz="2000" dirty="0"/>
          </a:p>
        </p:txBody>
      </p:sp>
      <p:sp>
        <p:nvSpPr>
          <p:cNvPr id="50" name="Text Box 11"/>
          <p:cNvSpPr txBox="1">
            <a:spLocks noChangeArrowheads="1"/>
          </p:cNvSpPr>
          <p:nvPr/>
        </p:nvSpPr>
        <p:spPr bwMode="auto">
          <a:xfrm>
            <a:off x="7579340" y="2122588"/>
            <a:ext cx="14352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dirty="0" err="1">
                <a:latin typeface="Corbel" charset="0"/>
                <a:ea typeface="Corbel" charset="0"/>
                <a:cs typeface="Corbel" charset="0"/>
              </a:rPr>
              <a:t>wx</a:t>
            </a:r>
            <a:r>
              <a:rPr lang="en-US" altLang="zh-CN" sz="2000" dirty="0" err="1">
                <a:latin typeface="Corbel" charset="0"/>
                <a:ea typeface="Corbel" charset="0"/>
                <a:cs typeface="Corbel" charset="0"/>
              </a:rPr>
              <a:t>+b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=0</a:t>
            </a:r>
          </a:p>
        </p:txBody>
      </p:sp>
      <p:sp>
        <p:nvSpPr>
          <p:cNvPr id="52" name="Rectangle 4"/>
          <p:cNvSpPr txBox="1">
            <a:spLocks noChangeArrowheads="1"/>
          </p:cNvSpPr>
          <p:nvPr/>
        </p:nvSpPr>
        <p:spPr>
          <a:xfrm>
            <a:off x="6011010" y="2717095"/>
            <a:ext cx="3115189" cy="193992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What we know:</a:t>
            </a:r>
          </a:p>
          <a:p>
            <a:r>
              <a:rPr lang="en-US" altLang="zh-CN" sz="2400" b="1" i="1" dirty="0" smtClean="0">
                <a:latin typeface="Corbel" charset="0"/>
                <a:ea typeface="Corbel" charset="0"/>
                <a:cs typeface="Corbel" charset="0"/>
              </a:rPr>
              <a:t>w</a:t>
            </a:r>
            <a:r>
              <a:rPr lang="en-US" altLang="zh-CN" sz="2400" i="1" dirty="0" smtClean="0">
                <a:latin typeface="Corbel" charset="0"/>
                <a:ea typeface="Corbel" charset="0"/>
                <a:cs typeface="Corbel" charset="0"/>
              </a:rPr>
              <a:t> . </a:t>
            </a:r>
            <a:r>
              <a:rPr lang="en-US" altLang="zh-CN" sz="2400" b="1" i="1" dirty="0" smtClean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30000" dirty="0" smtClean="0">
                <a:latin typeface="Corbel" charset="0"/>
                <a:ea typeface="Corbel" charset="0"/>
                <a:cs typeface="Corbel" charset="0"/>
              </a:rPr>
              <a:t>+</a:t>
            </a:r>
            <a:r>
              <a:rPr lang="en-US" altLang="zh-CN" sz="2400" i="1" dirty="0" smtClean="0">
                <a:latin typeface="Corbel" charset="0"/>
                <a:ea typeface="Corbel" charset="0"/>
                <a:cs typeface="Corbel" charset="0"/>
              </a:rPr>
              <a:t> + b = +1 </a:t>
            </a:r>
          </a:p>
          <a:p>
            <a:r>
              <a:rPr lang="en-US" altLang="zh-CN" sz="2400" b="1" i="1" dirty="0" smtClean="0">
                <a:latin typeface="Corbel" charset="0"/>
                <a:ea typeface="Corbel" charset="0"/>
                <a:cs typeface="Corbel" charset="0"/>
              </a:rPr>
              <a:t>w</a:t>
            </a:r>
            <a:r>
              <a:rPr lang="en-US" altLang="zh-CN" sz="2400" i="1" dirty="0" smtClean="0">
                <a:latin typeface="Corbel" charset="0"/>
                <a:ea typeface="Corbel" charset="0"/>
                <a:cs typeface="Corbel" charset="0"/>
              </a:rPr>
              <a:t> . </a:t>
            </a:r>
            <a:r>
              <a:rPr lang="en-US" altLang="zh-CN" sz="2400" b="1" i="1" dirty="0" smtClean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30000" dirty="0" smtClean="0">
                <a:latin typeface="Corbel" charset="0"/>
                <a:ea typeface="Corbel" charset="0"/>
                <a:cs typeface="Corbel" charset="0"/>
              </a:rPr>
              <a:t>-</a:t>
            </a:r>
            <a:r>
              <a:rPr lang="en-US" altLang="zh-CN" sz="2400" i="1" dirty="0" smtClean="0">
                <a:latin typeface="Corbel" charset="0"/>
                <a:ea typeface="Corbel" charset="0"/>
                <a:cs typeface="Corbel" charset="0"/>
              </a:rPr>
              <a:t> + b = -1 </a:t>
            </a:r>
          </a:p>
        </p:txBody>
      </p:sp>
      <p:sp>
        <p:nvSpPr>
          <p:cNvPr id="34" name="Line 13"/>
          <p:cNvSpPr>
            <a:spLocks noChangeShapeType="1"/>
          </p:cNvSpPr>
          <p:nvPr/>
        </p:nvSpPr>
        <p:spPr bwMode="auto">
          <a:xfrm>
            <a:off x="3609002" y="1931372"/>
            <a:ext cx="327025" cy="598488"/>
          </a:xfrm>
          <a:prstGeom prst="line">
            <a:avLst/>
          </a:prstGeom>
          <a:noFill/>
          <a:ln w="9525">
            <a:solidFill>
              <a:schemeClr val="accent6">
                <a:lumMod val="75000"/>
              </a:schemeClr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3806786" y="1909145"/>
            <a:ext cx="1965896" cy="400110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 dirty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M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=Margin Width</a:t>
            </a:r>
            <a:endParaRPr lang="en-US" altLang="zh-CN" sz="2000" i="1" dirty="0">
              <a:solidFill>
                <a:schemeClr val="accent6">
                  <a:lumMod val="7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3" name="Content Placeholder 2"/>
          <p:cNvSpPr>
            <a:spLocks noGrp="1"/>
          </p:cNvSpPr>
          <p:nvPr>
            <p:ph idx="1"/>
          </p:nvPr>
        </p:nvSpPr>
        <p:spPr>
          <a:xfrm>
            <a:off x="457200" y="4770681"/>
            <a:ext cx="8229600" cy="13554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How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calculate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the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Margin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Width?</a:t>
            </a:r>
            <a:endParaRPr lang="zh-CN" alt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800" b="1" i="1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altLang="zh-CN" sz="2800" b="1" i="1" dirty="0" smtClean="0">
                <a:solidFill>
                  <a:schemeClr val="accent6">
                    <a:lumMod val="75000"/>
                  </a:schemeClr>
                </a:solidFill>
              </a:rPr>
              <a:t>Distance</a:t>
            </a:r>
            <a:r>
              <a:rPr lang="zh-CN" altLang="en-US" sz="2800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b="1" i="1" dirty="0" smtClean="0">
                <a:solidFill>
                  <a:schemeClr val="accent6">
                    <a:lumMod val="75000"/>
                  </a:schemeClr>
                </a:solidFill>
              </a:rPr>
              <a:t>between</a:t>
            </a:r>
            <a:r>
              <a:rPr lang="zh-CN" altLang="en-US" sz="2800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b="1" i="1" dirty="0" smtClean="0">
                <a:solidFill>
                  <a:schemeClr val="accent6">
                    <a:lumMod val="75000"/>
                  </a:schemeClr>
                </a:solidFill>
              </a:rPr>
              <a:t>two</a:t>
            </a:r>
            <a:r>
              <a:rPr lang="zh-CN" altLang="en-US" sz="2800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b="1" i="1" dirty="0" smtClean="0">
                <a:solidFill>
                  <a:schemeClr val="accent6">
                    <a:lumMod val="75000"/>
                  </a:schemeClr>
                </a:solidFill>
              </a:rPr>
              <a:t>parallel</a:t>
            </a:r>
            <a:r>
              <a:rPr lang="zh-CN" altLang="en-US" sz="2800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b="1" i="1" dirty="0" smtClean="0">
                <a:solidFill>
                  <a:schemeClr val="accent6">
                    <a:lumMod val="75000"/>
                  </a:schemeClr>
                </a:solidFill>
              </a:rPr>
              <a:t>lines.</a:t>
            </a:r>
            <a:endParaRPr lang="zh-CN" altLang="en-US" sz="2800" b="1" i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57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Optimization:</a:t>
            </a:r>
            <a:r>
              <a:rPr lang="zh-CN" altLang="en-US" dirty="0" smtClean="0"/>
              <a:t> </a:t>
            </a:r>
            <a:r>
              <a:rPr lang="en-US" altLang="zh-CN" dirty="0"/>
              <a:t>Maximize</a:t>
            </a:r>
            <a:r>
              <a:rPr lang="zh-CN" altLang="en-US" dirty="0"/>
              <a:t> </a:t>
            </a:r>
            <a:r>
              <a:rPr lang="en-US" altLang="zh-CN" dirty="0"/>
              <a:t>Margin</a:t>
            </a:r>
            <a:r>
              <a:rPr lang="zh-CN" altLang="en-US" dirty="0"/>
              <a:t> </a:t>
            </a:r>
            <a:r>
              <a:rPr lang="en-US" altLang="zh-CN" dirty="0"/>
              <a:t>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rot="20000665">
            <a:off x="790298" y="2616186"/>
            <a:ext cx="2971800" cy="0"/>
          </a:xfrm>
          <a:prstGeom prst="line">
            <a:avLst/>
          </a:prstGeom>
          <a:noFill/>
          <a:ln w="127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rot="20000665">
            <a:off x="936348" y="2906698"/>
            <a:ext cx="297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rot="20000665">
            <a:off x="1080811" y="3195623"/>
            <a:ext cx="29718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 rot="20013014">
            <a:off x="246986" y="2068343"/>
            <a:ext cx="3048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“Predict Class = +1” zone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 rot="20013014">
            <a:off x="1469748" y="3571830"/>
            <a:ext cx="28876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“Predict Class = -1” zone</a:t>
            </a:r>
          </a:p>
        </p:txBody>
      </p:sp>
      <p:sp>
        <p:nvSpPr>
          <p:cNvPr id="14" name="Oval 16"/>
          <p:cNvSpPr>
            <a:spLocks noChangeArrowheads="1"/>
          </p:cNvSpPr>
          <p:nvPr/>
        </p:nvSpPr>
        <p:spPr bwMode="auto">
          <a:xfrm>
            <a:off x="2612748" y="3116248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Oval 18"/>
          <p:cNvSpPr>
            <a:spLocks noChangeArrowheads="1"/>
          </p:cNvSpPr>
          <p:nvPr/>
        </p:nvSpPr>
        <p:spPr bwMode="auto">
          <a:xfrm>
            <a:off x="2687361" y="2366948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2" name="Text Box 17"/>
          <p:cNvSpPr txBox="1">
            <a:spLocks noChangeArrowheads="1"/>
          </p:cNvSpPr>
          <p:nvPr/>
        </p:nvSpPr>
        <p:spPr bwMode="auto">
          <a:xfrm>
            <a:off x="8529860" y="1488425"/>
            <a:ext cx="515937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b="1" i="1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40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-</a:t>
            </a:r>
            <a:endParaRPr lang="en-US" altLang="zh-CN" sz="2400" b="1" i="1" baseline="40000" dirty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3" name="Text Box 19"/>
          <p:cNvSpPr txBox="1">
            <a:spLocks noChangeArrowheads="1"/>
          </p:cNvSpPr>
          <p:nvPr/>
        </p:nvSpPr>
        <p:spPr bwMode="auto">
          <a:xfrm>
            <a:off x="7867866" y="1488425"/>
            <a:ext cx="515937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b="1" i="1" dirty="0" smtClean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30000" dirty="0" smtClean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+</a:t>
            </a:r>
            <a:endParaRPr lang="en-US" altLang="zh-CN" sz="2400" b="1" i="1" baseline="30000" dirty="0">
              <a:solidFill>
                <a:srgbClr val="00B05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13495" y="1542405"/>
            <a:ext cx="1938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Support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vectors:</a:t>
            </a:r>
            <a:endParaRPr lang="en-US" sz="2000" dirty="0"/>
          </a:p>
        </p:txBody>
      </p:sp>
      <p:sp>
        <p:nvSpPr>
          <p:cNvPr id="35" name="Text Box 17"/>
          <p:cNvSpPr txBox="1">
            <a:spLocks noChangeArrowheads="1"/>
          </p:cNvSpPr>
          <p:nvPr/>
        </p:nvSpPr>
        <p:spPr bwMode="auto">
          <a:xfrm>
            <a:off x="2780863" y="2843242"/>
            <a:ext cx="515937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b="1" i="1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40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-</a:t>
            </a:r>
            <a:endParaRPr lang="en-US" altLang="zh-CN" sz="2400" b="1" i="1" baseline="40000" dirty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6" name="Text Box 19"/>
          <p:cNvSpPr txBox="1">
            <a:spLocks noChangeArrowheads="1"/>
          </p:cNvSpPr>
          <p:nvPr/>
        </p:nvSpPr>
        <p:spPr bwMode="auto">
          <a:xfrm>
            <a:off x="2854682" y="1927287"/>
            <a:ext cx="515937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b="1" i="1" dirty="0" smtClean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30000" dirty="0" smtClean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+</a:t>
            </a:r>
            <a:endParaRPr lang="en-US" altLang="zh-CN" sz="2400" b="1" i="1" baseline="30000" dirty="0">
              <a:solidFill>
                <a:srgbClr val="00B05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7" name="Oval 18"/>
          <p:cNvSpPr>
            <a:spLocks noChangeArrowheads="1"/>
          </p:cNvSpPr>
          <p:nvPr/>
        </p:nvSpPr>
        <p:spPr bwMode="auto">
          <a:xfrm>
            <a:off x="1985322" y="2534337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" name="Oval 18"/>
          <p:cNvSpPr>
            <a:spLocks noChangeArrowheads="1"/>
          </p:cNvSpPr>
          <p:nvPr/>
        </p:nvSpPr>
        <p:spPr bwMode="auto">
          <a:xfrm>
            <a:off x="1673029" y="2491867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9" name="Oval 18"/>
          <p:cNvSpPr>
            <a:spLocks noChangeArrowheads="1"/>
          </p:cNvSpPr>
          <p:nvPr/>
        </p:nvSpPr>
        <p:spPr bwMode="auto">
          <a:xfrm>
            <a:off x="2275131" y="1714879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0" name="Oval 18"/>
          <p:cNvSpPr>
            <a:spLocks noChangeArrowheads="1"/>
          </p:cNvSpPr>
          <p:nvPr/>
        </p:nvSpPr>
        <p:spPr bwMode="auto">
          <a:xfrm>
            <a:off x="2427531" y="2212050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" name="Oval 18"/>
          <p:cNvSpPr>
            <a:spLocks noChangeArrowheads="1"/>
          </p:cNvSpPr>
          <p:nvPr/>
        </p:nvSpPr>
        <p:spPr bwMode="auto">
          <a:xfrm>
            <a:off x="2040287" y="2289499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Oval 18"/>
          <p:cNvSpPr>
            <a:spLocks noChangeArrowheads="1"/>
          </p:cNvSpPr>
          <p:nvPr/>
        </p:nvSpPr>
        <p:spPr bwMode="auto">
          <a:xfrm>
            <a:off x="1832926" y="1992194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" name="Oval 16"/>
          <p:cNvSpPr>
            <a:spLocks noChangeArrowheads="1"/>
          </p:cNvSpPr>
          <p:nvPr/>
        </p:nvSpPr>
        <p:spPr bwMode="auto">
          <a:xfrm>
            <a:off x="2765148" y="3388568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4" name="Oval 16"/>
          <p:cNvSpPr>
            <a:spLocks noChangeArrowheads="1"/>
          </p:cNvSpPr>
          <p:nvPr/>
        </p:nvSpPr>
        <p:spPr bwMode="auto">
          <a:xfrm>
            <a:off x="2497825" y="3331107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" name="Oval 16"/>
          <p:cNvSpPr>
            <a:spLocks noChangeArrowheads="1"/>
          </p:cNvSpPr>
          <p:nvPr/>
        </p:nvSpPr>
        <p:spPr bwMode="auto">
          <a:xfrm>
            <a:off x="2650225" y="3603427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" name="Oval 16"/>
          <p:cNvSpPr>
            <a:spLocks noChangeArrowheads="1"/>
          </p:cNvSpPr>
          <p:nvPr/>
        </p:nvSpPr>
        <p:spPr bwMode="auto">
          <a:xfrm>
            <a:off x="2337932" y="3605926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3119918" y="3383573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" name="Oval 16"/>
          <p:cNvSpPr>
            <a:spLocks noChangeArrowheads="1"/>
          </p:cNvSpPr>
          <p:nvPr/>
        </p:nvSpPr>
        <p:spPr bwMode="auto">
          <a:xfrm>
            <a:off x="3272318" y="3820783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011011" y="2129750"/>
            <a:ext cx="1481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/>
              <a:t>Hyperplane</a:t>
            </a:r>
            <a:r>
              <a:rPr lang="en-US" altLang="zh-CN" sz="2000" dirty="0" smtClean="0"/>
              <a:t>:</a:t>
            </a:r>
            <a:endParaRPr lang="en-US" sz="2000" dirty="0"/>
          </a:p>
        </p:txBody>
      </p:sp>
      <p:sp>
        <p:nvSpPr>
          <p:cNvPr id="34" name="Line 13"/>
          <p:cNvSpPr>
            <a:spLocks noChangeShapeType="1"/>
          </p:cNvSpPr>
          <p:nvPr/>
        </p:nvSpPr>
        <p:spPr bwMode="auto">
          <a:xfrm>
            <a:off x="3609002" y="1931372"/>
            <a:ext cx="327025" cy="598488"/>
          </a:xfrm>
          <a:prstGeom prst="line">
            <a:avLst/>
          </a:prstGeom>
          <a:noFill/>
          <a:ln w="9525">
            <a:solidFill>
              <a:schemeClr val="accent6">
                <a:lumMod val="75000"/>
              </a:schemeClr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3806786" y="1909145"/>
            <a:ext cx="19658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 dirty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M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=Margin Width</a:t>
            </a:r>
            <a:endParaRPr lang="en-US" altLang="zh-CN" sz="2000" i="1" dirty="0">
              <a:solidFill>
                <a:schemeClr val="accent6">
                  <a:lumMod val="7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2" name="Rectangle 4"/>
          <p:cNvSpPr txBox="1">
            <a:spLocks noChangeArrowheads="1"/>
          </p:cNvSpPr>
          <p:nvPr/>
        </p:nvSpPr>
        <p:spPr>
          <a:xfrm>
            <a:off x="6011010" y="2717095"/>
            <a:ext cx="3115189" cy="193992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What we know:</a:t>
            </a:r>
          </a:p>
          <a:p>
            <a:r>
              <a:rPr lang="en-US" altLang="zh-CN" sz="2400" b="1" i="1" dirty="0" smtClean="0">
                <a:latin typeface="Corbel" charset="0"/>
                <a:ea typeface="Corbel" charset="0"/>
                <a:cs typeface="Corbel" charset="0"/>
              </a:rPr>
              <a:t>w</a:t>
            </a:r>
            <a:r>
              <a:rPr lang="en-US" altLang="zh-CN" sz="2400" i="1" dirty="0" smtClean="0">
                <a:latin typeface="Corbel" charset="0"/>
                <a:ea typeface="Corbel" charset="0"/>
                <a:cs typeface="Corbel" charset="0"/>
              </a:rPr>
              <a:t> . </a:t>
            </a:r>
            <a:r>
              <a:rPr lang="en-US" altLang="zh-CN" sz="2400" b="1" i="1" dirty="0" smtClean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30000" dirty="0" smtClean="0">
                <a:latin typeface="Corbel" charset="0"/>
                <a:ea typeface="Corbel" charset="0"/>
                <a:cs typeface="Corbel" charset="0"/>
              </a:rPr>
              <a:t>+</a:t>
            </a:r>
            <a:r>
              <a:rPr lang="en-US" altLang="zh-CN" sz="2400" i="1" dirty="0" smtClean="0">
                <a:latin typeface="Corbel" charset="0"/>
                <a:ea typeface="Corbel" charset="0"/>
                <a:cs typeface="Corbel" charset="0"/>
              </a:rPr>
              <a:t> + b = +1 </a:t>
            </a:r>
          </a:p>
          <a:p>
            <a:r>
              <a:rPr lang="en-US" altLang="zh-CN" sz="2400" b="1" i="1" dirty="0" smtClean="0">
                <a:latin typeface="Corbel" charset="0"/>
                <a:ea typeface="Corbel" charset="0"/>
                <a:cs typeface="Corbel" charset="0"/>
              </a:rPr>
              <a:t>w</a:t>
            </a:r>
            <a:r>
              <a:rPr lang="en-US" altLang="zh-CN" sz="2400" i="1" dirty="0" smtClean="0">
                <a:latin typeface="Corbel" charset="0"/>
                <a:ea typeface="Corbel" charset="0"/>
                <a:cs typeface="Corbel" charset="0"/>
              </a:rPr>
              <a:t> . </a:t>
            </a:r>
            <a:r>
              <a:rPr lang="en-US" altLang="zh-CN" sz="2400" b="1" i="1" dirty="0" smtClean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30000" dirty="0" smtClean="0">
                <a:latin typeface="Corbel" charset="0"/>
                <a:ea typeface="Corbel" charset="0"/>
                <a:cs typeface="Corbel" charset="0"/>
              </a:rPr>
              <a:t>-</a:t>
            </a:r>
            <a:r>
              <a:rPr lang="en-US" altLang="zh-CN" sz="2400" i="1" dirty="0" smtClean="0">
                <a:latin typeface="Corbel" charset="0"/>
                <a:ea typeface="Corbel" charset="0"/>
                <a:cs typeface="Corbel" charset="0"/>
              </a:rPr>
              <a:t> + b = -1</a:t>
            </a:r>
          </a:p>
        </p:txBody>
      </p:sp>
      <p:graphicFrame>
        <p:nvGraphicFramePr>
          <p:cNvPr id="58" name="Object 29"/>
          <p:cNvGraphicFramePr>
            <a:graphicFrameLocks noChangeAspect="1"/>
          </p:cNvGraphicFramePr>
          <p:nvPr>
            <p:extLst/>
          </p:nvPr>
        </p:nvGraphicFramePr>
        <p:xfrm>
          <a:off x="1232031" y="4803192"/>
          <a:ext cx="2910659" cy="92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0" name="Equation" r:id="rId3" imgW="1473200" imgH="469900" progId="Equation.3">
                  <p:embed/>
                </p:oleObj>
              </mc:Choice>
              <mc:Fallback>
                <p:oleObj name="Equation" r:id="rId3" imgW="14732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2031" y="4803192"/>
                        <a:ext cx="2910659" cy="9202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tangle 58"/>
          <p:cNvSpPr/>
          <p:nvPr/>
        </p:nvSpPr>
        <p:spPr>
          <a:xfrm>
            <a:off x="441430" y="5002175"/>
            <a:ext cx="790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solidFill>
                  <a:schemeClr val="accent6">
                    <a:lumMod val="75000"/>
                  </a:schemeClr>
                </a:solidFill>
              </a:rPr>
              <a:t>max</a:t>
            </a:r>
            <a:r>
              <a:rPr lang="zh-CN" altLang="en-US" sz="24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sz="24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60" name="Object 29"/>
          <p:cNvGraphicFramePr>
            <a:graphicFrameLocks noChangeAspect="1"/>
          </p:cNvGraphicFramePr>
          <p:nvPr>
            <p:extLst/>
          </p:nvPr>
        </p:nvGraphicFramePr>
        <p:xfrm>
          <a:off x="2282705" y="5784160"/>
          <a:ext cx="838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1" name="Equation" r:id="rId5" imgW="419040" imgH="393480" progId="Equation.3">
                  <p:embed/>
                </p:oleObj>
              </mc:Choice>
              <mc:Fallback>
                <p:oleObj name="Equation" r:id="rId5" imgW="419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705" y="5784160"/>
                        <a:ext cx="838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ectangle 60"/>
          <p:cNvSpPr/>
          <p:nvPr/>
        </p:nvSpPr>
        <p:spPr>
          <a:xfrm>
            <a:off x="439848" y="5962205"/>
            <a:ext cx="181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same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as</a:t>
            </a: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i="1" dirty="0" smtClean="0">
                <a:solidFill>
                  <a:schemeClr val="accent6">
                    <a:lumMod val="75000"/>
                  </a:schemeClr>
                </a:solidFill>
              </a:rPr>
              <a:t>min</a:t>
            </a:r>
            <a:r>
              <a:rPr lang="zh-CN" altLang="en-US" sz="24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sz="24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3" name="Text Box 10"/>
          <p:cNvSpPr txBox="1">
            <a:spLocks noChangeArrowheads="1"/>
          </p:cNvSpPr>
          <p:nvPr/>
        </p:nvSpPr>
        <p:spPr bwMode="auto">
          <a:xfrm rot="19822108">
            <a:off x="-650078" y="3366919"/>
            <a:ext cx="21644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dirty="0" err="1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wx</a:t>
            </a:r>
            <a:r>
              <a:rPr lang="en-US" altLang="zh-CN" sz="2000" dirty="0" err="1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+b</a:t>
            </a:r>
            <a:r>
              <a:rPr lang="en-US" altLang="zh-CN" sz="2000" dirty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=1</a:t>
            </a:r>
          </a:p>
        </p:txBody>
      </p:sp>
      <p:sp>
        <p:nvSpPr>
          <p:cNvPr id="64" name="Text Box 11"/>
          <p:cNvSpPr txBox="1">
            <a:spLocks noChangeArrowheads="1"/>
          </p:cNvSpPr>
          <p:nvPr/>
        </p:nvSpPr>
        <p:spPr bwMode="auto">
          <a:xfrm rot="19822108">
            <a:off x="-114467" y="3673466"/>
            <a:ext cx="14352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dirty="0" err="1">
                <a:latin typeface="Corbel" charset="0"/>
                <a:ea typeface="Corbel" charset="0"/>
                <a:cs typeface="Corbel" charset="0"/>
              </a:rPr>
              <a:t>wx</a:t>
            </a:r>
            <a:r>
              <a:rPr lang="en-US" altLang="zh-CN" sz="2000" dirty="0" err="1">
                <a:latin typeface="Corbel" charset="0"/>
                <a:ea typeface="Corbel" charset="0"/>
                <a:cs typeface="Corbel" charset="0"/>
              </a:rPr>
              <a:t>+b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=0</a:t>
            </a:r>
          </a:p>
        </p:txBody>
      </p:sp>
      <p:sp>
        <p:nvSpPr>
          <p:cNvPr id="65" name="Text Box 12"/>
          <p:cNvSpPr txBox="1">
            <a:spLocks noChangeArrowheads="1"/>
          </p:cNvSpPr>
          <p:nvPr/>
        </p:nvSpPr>
        <p:spPr bwMode="auto">
          <a:xfrm rot="19822108">
            <a:off x="-193148" y="4030580"/>
            <a:ext cx="18653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dirty="0" err="1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wx</a:t>
            </a:r>
            <a:r>
              <a:rPr lang="en-US" altLang="zh-CN" sz="2000" dirty="0" err="1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+b</a:t>
            </a:r>
            <a:r>
              <a:rPr lang="en-US" altLang="zh-CN" sz="2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=-1</a:t>
            </a:r>
          </a:p>
        </p:txBody>
      </p:sp>
      <p:sp>
        <p:nvSpPr>
          <p:cNvPr id="66" name="Text Box 11"/>
          <p:cNvSpPr txBox="1">
            <a:spLocks noChangeArrowheads="1"/>
          </p:cNvSpPr>
          <p:nvPr/>
        </p:nvSpPr>
        <p:spPr bwMode="auto">
          <a:xfrm>
            <a:off x="7579340" y="2122588"/>
            <a:ext cx="14352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dirty="0" err="1">
                <a:latin typeface="Corbel" charset="0"/>
                <a:ea typeface="Corbel" charset="0"/>
                <a:cs typeface="Corbel" charset="0"/>
              </a:rPr>
              <a:t>wx</a:t>
            </a:r>
            <a:r>
              <a:rPr lang="en-US" altLang="zh-CN" sz="2000" dirty="0" err="1">
                <a:latin typeface="Corbel" charset="0"/>
                <a:ea typeface="Corbel" charset="0"/>
                <a:cs typeface="Corbel" charset="0"/>
              </a:rPr>
              <a:t>+b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=0</a:t>
            </a:r>
          </a:p>
        </p:txBody>
      </p:sp>
      <p:sp>
        <p:nvSpPr>
          <p:cNvPr id="50" name="Content Placeholder 2"/>
          <p:cNvSpPr>
            <a:spLocks noGrp="1"/>
          </p:cNvSpPr>
          <p:nvPr>
            <p:ph idx="1"/>
          </p:nvPr>
        </p:nvSpPr>
        <p:spPr>
          <a:xfrm>
            <a:off x="4572000" y="5000868"/>
            <a:ext cx="4114800" cy="13554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Any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c</a:t>
            </a:r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onstraints?</a:t>
            </a:r>
            <a:endParaRPr lang="zh-CN" alt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800" b="1" i="1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altLang="zh-CN" sz="2800" b="1" i="1" dirty="0" smtClean="0">
                <a:solidFill>
                  <a:schemeClr val="accent6">
                    <a:lumMod val="75000"/>
                  </a:schemeClr>
                </a:solidFill>
              </a:rPr>
              <a:t>Correctly</a:t>
            </a:r>
            <a:r>
              <a:rPr lang="zh-CN" altLang="en-US" sz="2800" b="1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b="1" i="1" dirty="0" smtClean="0">
                <a:solidFill>
                  <a:schemeClr val="accent6">
                    <a:lumMod val="75000"/>
                  </a:schemeClr>
                </a:solidFill>
              </a:rPr>
              <a:t>categorize</a:t>
            </a:r>
            <a:r>
              <a:rPr lang="mr-IN" altLang="zh-CN" sz="2800" b="1" i="1" dirty="0" smtClean="0">
                <a:solidFill>
                  <a:schemeClr val="accent6">
                    <a:lumMod val="75000"/>
                  </a:schemeClr>
                </a:solidFill>
              </a:rPr>
              <a:t>…</a:t>
            </a:r>
            <a:endParaRPr lang="zh-CN" altLang="en-US" sz="2800" b="1" i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8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Optimization:</a:t>
            </a:r>
            <a:r>
              <a:rPr lang="zh-CN" altLang="en-US" dirty="0" smtClean="0"/>
              <a:t> </a:t>
            </a:r>
            <a:r>
              <a:rPr lang="en-US" altLang="zh-CN" dirty="0"/>
              <a:t>Maximize</a:t>
            </a:r>
            <a:r>
              <a:rPr lang="zh-CN" altLang="en-US" dirty="0"/>
              <a:t> </a:t>
            </a:r>
            <a:r>
              <a:rPr lang="en-US" altLang="zh-CN" dirty="0"/>
              <a:t>Margin</a:t>
            </a:r>
            <a:r>
              <a:rPr lang="zh-CN" altLang="en-US" dirty="0"/>
              <a:t> </a:t>
            </a:r>
            <a:r>
              <a:rPr lang="en-US" altLang="zh-CN" dirty="0"/>
              <a:t>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rot="20000665">
            <a:off x="790298" y="2616186"/>
            <a:ext cx="2971800" cy="0"/>
          </a:xfrm>
          <a:prstGeom prst="line">
            <a:avLst/>
          </a:prstGeom>
          <a:noFill/>
          <a:ln w="127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rot="20000665">
            <a:off x="936348" y="2906698"/>
            <a:ext cx="2971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rot="20000665">
            <a:off x="1080811" y="3195623"/>
            <a:ext cx="29718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 rot="20013014">
            <a:off x="246986" y="2068343"/>
            <a:ext cx="3048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dirty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“Predict Class = +1” zone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 rot="20013014">
            <a:off x="1469748" y="3571830"/>
            <a:ext cx="28876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“Predict Class = -1” zone</a:t>
            </a:r>
          </a:p>
        </p:txBody>
      </p:sp>
      <p:sp>
        <p:nvSpPr>
          <p:cNvPr id="14" name="Oval 16"/>
          <p:cNvSpPr>
            <a:spLocks noChangeArrowheads="1"/>
          </p:cNvSpPr>
          <p:nvPr/>
        </p:nvSpPr>
        <p:spPr bwMode="auto">
          <a:xfrm>
            <a:off x="2612748" y="3116248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6" name="Oval 18"/>
          <p:cNvSpPr>
            <a:spLocks noChangeArrowheads="1"/>
          </p:cNvSpPr>
          <p:nvPr/>
        </p:nvSpPr>
        <p:spPr bwMode="auto">
          <a:xfrm>
            <a:off x="2687361" y="2366948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2" name="Text Box 17"/>
          <p:cNvSpPr txBox="1">
            <a:spLocks noChangeArrowheads="1"/>
          </p:cNvSpPr>
          <p:nvPr/>
        </p:nvSpPr>
        <p:spPr bwMode="auto">
          <a:xfrm>
            <a:off x="8529860" y="1488425"/>
            <a:ext cx="515937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b="1" i="1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40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-</a:t>
            </a:r>
            <a:endParaRPr lang="en-US" altLang="zh-CN" sz="2400" b="1" i="1" baseline="40000" dirty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3" name="Text Box 19"/>
          <p:cNvSpPr txBox="1">
            <a:spLocks noChangeArrowheads="1"/>
          </p:cNvSpPr>
          <p:nvPr/>
        </p:nvSpPr>
        <p:spPr bwMode="auto">
          <a:xfrm>
            <a:off x="7867866" y="1488425"/>
            <a:ext cx="515937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b="1" i="1" dirty="0" smtClean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30000" dirty="0" smtClean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+</a:t>
            </a:r>
            <a:endParaRPr lang="en-US" altLang="zh-CN" sz="2400" b="1" i="1" baseline="30000" dirty="0">
              <a:solidFill>
                <a:srgbClr val="00B05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13495" y="1542405"/>
            <a:ext cx="19383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/>
              <a:t>Support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vectors:</a:t>
            </a:r>
            <a:endParaRPr lang="en-US" sz="2000" dirty="0"/>
          </a:p>
        </p:txBody>
      </p:sp>
      <p:sp>
        <p:nvSpPr>
          <p:cNvPr id="35" name="Text Box 17"/>
          <p:cNvSpPr txBox="1">
            <a:spLocks noChangeArrowheads="1"/>
          </p:cNvSpPr>
          <p:nvPr/>
        </p:nvSpPr>
        <p:spPr bwMode="auto">
          <a:xfrm>
            <a:off x="2780863" y="2843242"/>
            <a:ext cx="515937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b="1" i="1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40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-</a:t>
            </a:r>
            <a:endParaRPr lang="en-US" altLang="zh-CN" sz="2400" b="1" i="1" baseline="40000" dirty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6" name="Text Box 19"/>
          <p:cNvSpPr txBox="1">
            <a:spLocks noChangeArrowheads="1"/>
          </p:cNvSpPr>
          <p:nvPr/>
        </p:nvSpPr>
        <p:spPr bwMode="auto">
          <a:xfrm>
            <a:off x="2854682" y="1927287"/>
            <a:ext cx="515937" cy="461665"/>
          </a:xfrm>
          <a:prstGeom prst="rect">
            <a:avLst/>
          </a:prstGeom>
          <a:solidFill>
            <a:schemeClr val="bg1"/>
          </a:solidFill>
          <a:ln w="19050">
            <a:solidFill>
              <a:srgbClr val="00B05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400" b="1" i="1" dirty="0" smtClean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30000" dirty="0" smtClean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+</a:t>
            </a:r>
            <a:endParaRPr lang="en-US" altLang="zh-CN" sz="2400" b="1" i="1" baseline="30000" dirty="0">
              <a:solidFill>
                <a:srgbClr val="00B05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7" name="Oval 18"/>
          <p:cNvSpPr>
            <a:spLocks noChangeArrowheads="1"/>
          </p:cNvSpPr>
          <p:nvPr/>
        </p:nvSpPr>
        <p:spPr bwMode="auto">
          <a:xfrm>
            <a:off x="1985322" y="2534337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8" name="Oval 18"/>
          <p:cNvSpPr>
            <a:spLocks noChangeArrowheads="1"/>
          </p:cNvSpPr>
          <p:nvPr/>
        </p:nvSpPr>
        <p:spPr bwMode="auto">
          <a:xfrm>
            <a:off x="1673029" y="2491867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9" name="Oval 18"/>
          <p:cNvSpPr>
            <a:spLocks noChangeArrowheads="1"/>
          </p:cNvSpPr>
          <p:nvPr/>
        </p:nvSpPr>
        <p:spPr bwMode="auto">
          <a:xfrm>
            <a:off x="2275131" y="1714879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0" name="Oval 18"/>
          <p:cNvSpPr>
            <a:spLocks noChangeArrowheads="1"/>
          </p:cNvSpPr>
          <p:nvPr/>
        </p:nvSpPr>
        <p:spPr bwMode="auto">
          <a:xfrm>
            <a:off x="2427531" y="2212050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" name="Oval 18"/>
          <p:cNvSpPr>
            <a:spLocks noChangeArrowheads="1"/>
          </p:cNvSpPr>
          <p:nvPr/>
        </p:nvSpPr>
        <p:spPr bwMode="auto">
          <a:xfrm>
            <a:off x="2040287" y="2289499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2" name="Oval 18"/>
          <p:cNvSpPr>
            <a:spLocks noChangeArrowheads="1"/>
          </p:cNvSpPr>
          <p:nvPr/>
        </p:nvSpPr>
        <p:spPr bwMode="auto">
          <a:xfrm>
            <a:off x="1832926" y="1992194"/>
            <a:ext cx="76200" cy="762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3" name="Oval 16"/>
          <p:cNvSpPr>
            <a:spLocks noChangeArrowheads="1"/>
          </p:cNvSpPr>
          <p:nvPr/>
        </p:nvSpPr>
        <p:spPr bwMode="auto">
          <a:xfrm>
            <a:off x="2765148" y="3388568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4" name="Oval 16"/>
          <p:cNvSpPr>
            <a:spLocks noChangeArrowheads="1"/>
          </p:cNvSpPr>
          <p:nvPr/>
        </p:nvSpPr>
        <p:spPr bwMode="auto">
          <a:xfrm>
            <a:off x="2497825" y="3331107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5" name="Oval 16"/>
          <p:cNvSpPr>
            <a:spLocks noChangeArrowheads="1"/>
          </p:cNvSpPr>
          <p:nvPr/>
        </p:nvSpPr>
        <p:spPr bwMode="auto">
          <a:xfrm>
            <a:off x="2650225" y="3603427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6" name="Oval 16"/>
          <p:cNvSpPr>
            <a:spLocks noChangeArrowheads="1"/>
          </p:cNvSpPr>
          <p:nvPr/>
        </p:nvSpPr>
        <p:spPr bwMode="auto">
          <a:xfrm>
            <a:off x="2337932" y="3605926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7" name="Oval 16"/>
          <p:cNvSpPr>
            <a:spLocks noChangeArrowheads="1"/>
          </p:cNvSpPr>
          <p:nvPr/>
        </p:nvSpPr>
        <p:spPr bwMode="auto">
          <a:xfrm>
            <a:off x="3119918" y="3383573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8" name="Oval 16"/>
          <p:cNvSpPr>
            <a:spLocks noChangeArrowheads="1"/>
          </p:cNvSpPr>
          <p:nvPr/>
        </p:nvSpPr>
        <p:spPr bwMode="auto">
          <a:xfrm>
            <a:off x="3272318" y="3820783"/>
            <a:ext cx="76200" cy="76200"/>
          </a:xfrm>
          <a:prstGeom prst="ellipse">
            <a:avLst/>
          </a:prstGeom>
          <a:solidFill>
            <a:srgbClr val="FF0000"/>
          </a:solidFill>
          <a:ln w="19050" cap="rnd">
            <a:solidFill>
              <a:schemeClr val="tx1"/>
            </a:solidFill>
            <a:prstDash val="solid"/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011011" y="2129750"/>
            <a:ext cx="14814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/>
              <a:t>Hyperplane</a:t>
            </a:r>
            <a:r>
              <a:rPr lang="en-US" altLang="zh-CN" sz="2000" dirty="0" smtClean="0"/>
              <a:t>:</a:t>
            </a:r>
            <a:endParaRPr lang="en-US" sz="2000" dirty="0"/>
          </a:p>
        </p:txBody>
      </p:sp>
      <p:sp>
        <p:nvSpPr>
          <p:cNvPr id="34" name="Line 13"/>
          <p:cNvSpPr>
            <a:spLocks noChangeShapeType="1"/>
          </p:cNvSpPr>
          <p:nvPr/>
        </p:nvSpPr>
        <p:spPr bwMode="auto">
          <a:xfrm>
            <a:off x="3609002" y="1931372"/>
            <a:ext cx="327025" cy="598488"/>
          </a:xfrm>
          <a:prstGeom prst="line">
            <a:avLst/>
          </a:prstGeom>
          <a:noFill/>
          <a:ln w="9525">
            <a:solidFill>
              <a:schemeClr val="accent6">
                <a:lumMod val="75000"/>
              </a:schemeClr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3806786" y="1909145"/>
            <a:ext cx="19658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i="1" dirty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M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Corbel" charset="0"/>
                <a:ea typeface="Corbel" charset="0"/>
                <a:cs typeface="Corbel" charset="0"/>
              </a:rPr>
              <a:t>=Margin Width</a:t>
            </a:r>
            <a:endParaRPr lang="en-US" altLang="zh-CN" sz="2000" i="1" dirty="0">
              <a:solidFill>
                <a:schemeClr val="accent6">
                  <a:lumMod val="75000"/>
                </a:schemeClr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2" name="Rectangle 4"/>
          <p:cNvSpPr txBox="1">
            <a:spLocks noChangeArrowheads="1"/>
          </p:cNvSpPr>
          <p:nvPr/>
        </p:nvSpPr>
        <p:spPr>
          <a:xfrm>
            <a:off x="6011010" y="2717095"/>
            <a:ext cx="3115189" cy="193992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What we know:</a:t>
            </a:r>
          </a:p>
          <a:p>
            <a:r>
              <a:rPr lang="en-US" altLang="zh-CN" sz="2400" b="1" i="1" dirty="0" smtClean="0">
                <a:latin typeface="Corbel" charset="0"/>
                <a:ea typeface="Corbel" charset="0"/>
                <a:cs typeface="Corbel" charset="0"/>
              </a:rPr>
              <a:t>w</a:t>
            </a:r>
            <a:r>
              <a:rPr lang="en-US" altLang="zh-CN" sz="2400" i="1" dirty="0" smtClean="0">
                <a:latin typeface="Corbel" charset="0"/>
                <a:ea typeface="Corbel" charset="0"/>
                <a:cs typeface="Corbel" charset="0"/>
              </a:rPr>
              <a:t> . </a:t>
            </a:r>
            <a:r>
              <a:rPr lang="en-US" altLang="zh-CN" sz="2400" b="1" i="1" dirty="0" smtClean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30000" dirty="0" smtClean="0">
                <a:latin typeface="Corbel" charset="0"/>
                <a:ea typeface="Corbel" charset="0"/>
                <a:cs typeface="Corbel" charset="0"/>
              </a:rPr>
              <a:t>+</a:t>
            </a:r>
            <a:r>
              <a:rPr lang="en-US" altLang="zh-CN" sz="2400" i="1" dirty="0" smtClean="0">
                <a:latin typeface="Corbel" charset="0"/>
                <a:ea typeface="Corbel" charset="0"/>
                <a:cs typeface="Corbel" charset="0"/>
              </a:rPr>
              <a:t> + b = +1 </a:t>
            </a:r>
          </a:p>
          <a:p>
            <a:r>
              <a:rPr lang="en-US" altLang="zh-CN" sz="2400" b="1" i="1" dirty="0" smtClean="0">
                <a:latin typeface="Corbel" charset="0"/>
                <a:ea typeface="Corbel" charset="0"/>
                <a:cs typeface="Corbel" charset="0"/>
              </a:rPr>
              <a:t>w</a:t>
            </a:r>
            <a:r>
              <a:rPr lang="en-US" altLang="zh-CN" sz="2400" i="1" dirty="0" smtClean="0">
                <a:latin typeface="Corbel" charset="0"/>
                <a:ea typeface="Corbel" charset="0"/>
                <a:cs typeface="Corbel" charset="0"/>
              </a:rPr>
              <a:t> . </a:t>
            </a:r>
            <a:r>
              <a:rPr lang="en-US" altLang="zh-CN" sz="2400" b="1" i="1" dirty="0" smtClean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i="1" baseline="30000" dirty="0" smtClean="0">
                <a:latin typeface="Corbel" charset="0"/>
                <a:ea typeface="Corbel" charset="0"/>
                <a:cs typeface="Corbel" charset="0"/>
              </a:rPr>
              <a:t>-</a:t>
            </a:r>
            <a:r>
              <a:rPr lang="en-US" altLang="zh-CN" sz="2400" i="1" dirty="0" smtClean="0">
                <a:latin typeface="Corbel" charset="0"/>
                <a:ea typeface="Corbel" charset="0"/>
                <a:cs typeface="Corbel" charset="0"/>
              </a:rPr>
              <a:t> + b = -1</a:t>
            </a:r>
          </a:p>
        </p:txBody>
      </p:sp>
      <p:graphicFrame>
        <p:nvGraphicFramePr>
          <p:cNvPr id="58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9164766"/>
              </p:ext>
            </p:extLst>
          </p:nvPr>
        </p:nvGraphicFramePr>
        <p:xfrm>
          <a:off x="1232031" y="4803192"/>
          <a:ext cx="2910659" cy="920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" name="Equation" r:id="rId3" imgW="1473200" imgH="469900" progId="Equation.3">
                  <p:embed/>
                </p:oleObj>
              </mc:Choice>
              <mc:Fallback>
                <p:oleObj name="Equation" r:id="rId3" imgW="14732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2031" y="4803192"/>
                        <a:ext cx="2910659" cy="92028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tangle 58"/>
          <p:cNvSpPr/>
          <p:nvPr/>
        </p:nvSpPr>
        <p:spPr>
          <a:xfrm>
            <a:off x="441430" y="5002175"/>
            <a:ext cx="7906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solidFill>
                  <a:schemeClr val="accent6">
                    <a:lumMod val="75000"/>
                  </a:schemeClr>
                </a:solidFill>
              </a:rPr>
              <a:t>max</a:t>
            </a:r>
            <a:r>
              <a:rPr lang="zh-CN" altLang="en-US" sz="24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sz="24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6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8318178"/>
              </p:ext>
            </p:extLst>
          </p:nvPr>
        </p:nvGraphicFramePr>
        <p:xfrm>
          <a:off x="2282705" y="5784160"/>
          <a:ext cx="838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9" name="Equation" r:id="rId5" imgW="419040" imgH="393480" progId="Equation.3">
                  <p:embed/>
                </p:oleObj>
              </mc:Choice>
              <mc:Fallback>
                <p:oleObj name="Equation" r:id="rId5" imgW="4190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2705" y="5784160"/>
                        <a:ext cx="838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ectangle 60"/>
          <p:cNvSpPr/>
          <p:nvPr/>
        </p:nvSpPr>
        <p:spPr>
          <a:xfrm>
            <a:off x="439848" y="5962205"/>
            <a:ext cx="1816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same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as</a:t>
            </a: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i="1" dirty="0" smtClean="0">
                <a:solidFill>
                  <a:schemeClr val="accent6">
                    <a:lumMod val="75000"/>
                  </a:schemeClr>
                </a:solidFill>
              </a:rPr>
              <a:t>min</a:t>
            </a:r>
            <a:r>
              <a:rPr lang="zh-CN" altLang="en-US" sz="2400" i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sz="24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127897" y="4808276"/>
            <a:ext cx="3709546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altLang="en-US" sz="2400" baseline="-250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alt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wx</a:t>
            </a:r>
            <a:r>
              <a:rPr lang="en-US" altLang="zh-CN" sz="2400" b="1" baseline="-25000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+ 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≥ 1</a:t>
            </a: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</a:rPr>
              <a:t>		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for </a:t>
            </a:r>
            <a:r>
              <a:rPr lang="en-US" altLang="en-US" sz="2400" dirty="0" err="1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en-US" altLang="en-US" sz="2400" baseline="-25000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altLang="en-US" sz="2400" baseline="-25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= +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zh-CN" alt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US" alt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US" altLang="en-US" sz="2400" b="1" dirty="0" err="1">
                <a:solidFill>
                  <a:schemeClr val="accent6">
                    <a:lumMod val="75000"/>
                  </a:schemeClr>
                </a:solidFill>
              </a:rPr>
              <a:t>wx</a:t>
            </a:r>
            <a:r>
              <a:rPr lang="en-US" altLang="zh-CN" sz="2400" b="1" baseline="-25000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 + </a:t>
            </a:r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</a:rPr>
              <a:t>b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≤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for </a:t>
            </a:r>
            <a:r>
              <a:rPr lang="en-US" altLang="en-US" sz="2400" dirty="0" err="1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en-US" altLang="en-US" sz="2400" baseline="-25000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altLang="en-US" sz="2400" baseline="-250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= 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-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endParaRPr lang="zh-CN" altLang="en-US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  <a:sym typeface="Wingdings"/>
              </a:rPr>
              <a:t> </a:t>
            </a:r>
            <a:r>
              <a:rPr lang="en-US" altLang="en-US" sz="2400" dirty="0" err="1" smtClean="0">
                <a:solidFill>
                  <a:schemeClr val="accent6">
                    <a:lumMod val="75000"/>
                  </a:schemeClr>
                </a:solidFill>
              </a:rPr>
              <a:t>y</a:t>
            </a:r>
            <a:r>
              <a:rPr lang="en-US" altLang="en-US" sz="2400" baseline="-25000" dirty="0" err="1" smtClean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alt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zh-CN" altLang="en-US" sz="2400" baseline="-25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altLang="en-US" sz="2400" b="1" dirty="0" err="1" smtClean="0">
                <a:solidFill>
                  <a:schemeClr val="accent6">
                    <a:lumMod val="75000"/>
                  </a:schemeClr>
                </a:solidFill>
              </a:rPr>
              <a:t>wx</a:t>
            </a:r>
            <a:r>
              <a:rPr lang="en-US" altLang="zh-CN" sz="2400" b="1" baseline="-25000" dirty="0" err="1" smtClean="0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+ 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b)</a:t>
            </a: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en-US" sz="2400" dirty="0">
                <a:solidFill>
                  <a:schemeClr val="accent6">
                    <a:lumMod val="75000"/>
                  </a:schemeClr>
                </a:solidFill>
              </a:rPr>
              <a:t>≥</a:t>
            </a:r>
            <a:r>
              <a:rPr lang="en-US" alt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</a:rPr>
              <a:t>	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for</a:t>
            </a: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all</a:t>
            </a:r>
            <a:r>
              <a:rPr lang="zh-CN" altLang="en-US" sz="24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dirty="0" err="1" smtClean="0">
                <a:solidFill>
                  <a:schemeClr val="accent6">
                    <a:lumMod val="75000"/>
                  </a:schemeClr>
                </a:solidFill>
              </a:rPr>
              <a:t>i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3" name="Text Box 10"/>
          <p:cNvSpPr txBox="1">
            <a:spLocks noChangeArrowheads="1"/>
          </p:cNvSpPr>
          <p:nvPr/>
        </p:nvSpPr>
        <p:spPr bwMode="auto">
          <a:xfrm rot="19822108">
            <a:off x="-650078" y="3366919"/>
            <a:ext cx="21644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dirty="0" err="1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wx</a:t>
            </a:r>
            <a:r>
              <a:rPr lang="en-US" altLang="zh-CN" sz="2000" dirty="0" err="1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+b</a:t>
            </a:r>
            <a:r>
              <a:rPr lang="en-US" altLang="zh-CN" sz="2000" dirty="0">
                <a:solidFill>
                  <a:srgbClr val="00B050"/>
                </a:solidFill>
                <a:latin typeface="Corbel" charset="0"/>
                <a:ea typeface="Corbel" charset="0"/>
                <a:cs typeface="Corbel" charset="0"/>
              </a:rPr>
              <a:t>=1</a:t>
            </a:r>
          </a:p>
        </p:txBody>
      </p:sp>
      <p:sp>
        <p:nvSpPr>
          <p:cNvPr id="64" name="Text Box 11"/>
          <p:cNvSpPr txBox="1">
            <a:spLocks noChangeArrowheads="1"/>
          </p:cNvSpPr>
          <p:nvPr/>
        </p:nvSpPr>
        <p:spPr bwMode="auto">
          <a:xfrm rot="19822108">
            <a:off x="-114467" y="3673466"/>
            <a:ext cx="14352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dirty="0" err="1">
                <a:latin typeface="Corbel" charset="0"/>
                <a:ea typeface="Corbel" charset="0"/>
                <a:cs typeface="Corbel" charset="0"/>
              </a:rPr>
              <a:t>wx</a:t>
            </a:r>
            <a:r>
              <a:rPr lang="en-US" altLang="zh-CN" sz="2000" dirty="0" err="1">
                <a:latin typeface="Corbel" charset="0"/>
                <a:ea typeface="Corbel" charset="0"/>
                <a:cs typeface="Corbel" charset="0"/>
              </a:rPr>
              <a:t>+b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=0</a:t>
            </a:r>
          </a:p>
        </p:txBody>
      </p:sp>
      <p:sp>
        <p:nvSpPr>
          <p:cNvPr id="65" name="Text Box 12"/>
          <p:cNvSpPr txBox="1">
            <a:spLocks noChangeArrowheads="1"/>
          </p:cNvSpPr>
          <p:nvPr/>
        </p:nvSpPr>
        <p:spPr bwMode="auto">
          <a:xfrm rot="19822108">
            <a:off x="-193148" y="4030580"/>
            <a:ext cx="186539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dirty="0" err="1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wx</a:t>
            </a:r>
            <a:r>
              <a:rPr lang="en-US" altLang="zh-CN" sz="2000" dirty="0" err="1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+b</a:t>
            </a:r>
            <a:r>
              <a:rPr lang="en-US" altLang="zh-CN" sz="2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=-1</a:t>
            </a:r>
          </a:p>
        </p:txBody>
      </p:sp>
      <p:sp>
        <p:nvSpPr>
          <p:cNvPr id="66" name="Text Box 11"/>
          <p:cNvSpPr txBox="1">
            <a:spLocks noChangeArrowheads="1"/>
          </p:cNvSpPr>
          <p:nvPr/>
        </p:nvSpPr>
        <p:spPr bwMode="auto">
          <a:xfrm>
            <a:off x="7579340" y="2122588"/>
            <a:ext cx="143527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algn="l"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  <a:buClr>
                <a:schemeClr val="tx1"/>
              </a:buClr>
            </a:pPr>
            <a:r>
              <a:rPr lang="en-US" altLang="zh-CN" sz="2000" b="1" dirty="0" err="1">
                <a:latin typeface="Corbel" charset="0"/>
                <a:ea typeface="Corbel" charset="0"/>
                <a:cs typeface="Corbel" charset="0"/>
              </a:rPr>
              <a:t>wx</a:t>
            </a:r>
            <a:r>
              <a:rPr lang="en-US" altLang="zh-CN" sz="2000" dirty="0" err="1">
                <a:latin typeface="Corbel" charset="0"/>
                <a:ea typeface="Corbel" charset="0"/>
                <a:cs typeface="Corbel" charset="0"/>
              </a:rPr>
              <a:t>+b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66381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MMW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5517542"/>
              </p:ext>
            </p:extLst>
          </p:nvPr>
        </p:nvGraphicFramePr>
        <p:xfrm>
          <a:off x="1399531" y="1699951"/>
          <a:ext cx="1981200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8" name="Equation" r:id="rId3" imgW="888840" imgH="393480" progId="Equation.3">
                  <p:embed/>
                </p:oleObj>
              </mc:Choice>
              <mc:Fallback>
                <p:oleObj name="Equation" r:id="rId3" imgW="88884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9531" y="1699951"/>
                        <a:ext cx="1981200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723906"/>
              </p:ext>
            </p:extLst>
          </p:nvPr>
        </p:nvGraphicFramePr>
        <p:xfrm>
          <a:off x="1399531" y="2560078"/>
          <a:ext cx="2362200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9" name="Equation" r:id="rId5" imgW="901309" imgH="228501" progId="Equation.3">
                  <p:embed/>
                </p:oleObj>
              </mc:Choice>
              <mc:Fallback>
                <p:oleObj name="Equation" r:id="rId5" imgW="901309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9531" y="2560078"/>
                        <a:ext cx="2362200" cy="598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712616" y="1927537"/>
            <a:ext cx="734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min</a:t>
            </a:r>
            <a:r>
              <a:rPr lang="zh-CN" altLang="en-US" sz="2400" dirty="0"/>
              <a:t> 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805323" y="2634782"/>
            <a:ext cx="5806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smtClean="0"/>
              <a:t>s.t.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803268" y="2634782"/>
            <a:ext cx="1037463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 err="1"/>
              <a:t>i</a:t>
            </a:r>
            <a:endParaRPr lang="zh-CN" altLang="en-US" sz="2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774976" y="3493432"/>
            <a:ext cx="6095999" cy="11608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It’s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a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Constrained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(Convex)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Quadratic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Optimization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</a:rPr>
              <a:t>Problem!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zh-CN" altLang="en-US" b="1" i="1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3024" y="4877842"/>
            <a:ext cx="85979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>
                <a:solidFill>
                  <a:srgbClr val="0070C0"/>
                </a:solidFill>
              </a:rPr>
              <a:t>Quadratic optimization problems are a well-known class of mathematical programming problems, and many (rather intricate) algorithms exist for solving them. </a:t>
            </a:r>
            <a:endParaRPr lang="en-US" altLang="zh-CN" sz="2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282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Solving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MMW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altLang="zh-CN" sz="2400" dirty="0"/>
              <a:t>Need to optimize a </a:t>
            </a:r>
            <a:r>
              <a:rPr lang="en-US" altLang="zh-CN" sz="2400" dirty="0">
                <a:solidFill>
                  <a:srgbClr val="C00000"/>
                </a:solidFill>
              </a:rPr>
              <a:t>quadratic function</a:t>
            </a:r>
            <a:r>
              <a:rPr lang="en-US" altLang="zh-CN" sz="2400" dirty="0"/>
              <a:t> subject to </a:t>
            </a:r>
            <a:r>
              <a:rPr lang="en-US" altLang="zh-CN" sz="2400" dirty="0">
                <a:solidFill>
                  <a:srgbClr val="C00000"/>
                </a:solidFill>
              </a:rPr>
              <a:t>linear constraints</a:t>
            </a:r>
            <a:r>
              <a:rPr lang="en-US" altLang="zh-CN" sz="2400" dirty="0"/>
              <a:t>.</a:t>
            </a:r>
          </a:p>
          <a:p>
            <a:pPr marL="342900" lvl="1" indent="-342900">
              <a:buFont typeface="Arial"/>
              <a:buChar char="•"/>
            </a:pPr>
            <a:r>
              <a:rPr lang="en-US" altLang="en-US" sz="2400" dirty="0" smtClean="0">
                <a:solidFill>
                  <a:srgbClr val="C00000"/>
                </a:solidFill>
              </a:rPr>
              <a:t>Quadratic </a:t>
            </a:r>
            <a:r>
              <a:rPr lang="en-US" altLang="en-US" sz="2400" dirty="0">
                <a:solidFill>
                  <a:srgbClr val="C00000"/>
                </a:solidFill>
              </a:rPr>
              <a:t>objective function </a:t>
            </a:r>
            <a:r>
              <a:rPr lang="en-US" altLang="en-US" sz="2400" dirty="0"/>
              <a:t>and </a:t>
            </a:r>
            <a:r>
              <a:rPr lang="en-US" altLang="en-US" sz="2400" dirty="0">
                <a:solidFill>
                  <a:srgbClr val="C00000"/>
                </a:solidFill>
              </a:rPr>
              <a:t>linear constraints</a:t>
            </a:r>
            <a:r>
              <a:rPr lang="en-US" altLang="en-US" sz="2400" dirty="0"/>
              <a:t> </a:t>
            </a:r>
            <a:r>
              <a:rPr lang="en-US" altLang="en-US" sz="2400" dirty="0">
                <a:sym typeface="Wingdings" panose="05000000000000000000" pitchFamily="2" charset="2"/>
              </a:rPr>
              <a:t></a:t>
            </a:r>
            <a:r>
              <a:rPr lang="en-US" altLang="en-US" sz="2400" dirty="0"/>
              <a:t> </a:t>
            </a:r>
            <a:r>
              <a:rPr lang="en-US" altLang="en-US" sz="2400" i="1" dirty="0"/>
              <a:t>Quadratic Programming (</a:t>
            </a:r>
            <a:r>
              <a:rPr lang="en-US" altLang="en-US" sz="2400" i="1" dirty="0">
                <a:solidFill>
                  <a:srgbClr val="C00000"/>
                </a:solidFill>
              </a:rPr>
              <a:t>QP</a:t>
            </a:r>
            <a:r>
              <a:rPr lang="en-US" altLang="en-US" sz="2400" i="1" dirty="0"/>
              <a:t>) </a:t>
            </a:r>
            <a:r>
              <a:rPr lang="en-US" altLang="en-US" sz="2400" dirty="0">
                <a:sym typeface="Wingdings" panose="05000000000000000000" pitchFamily="2" charset="2"/>
              </a:rPr>
              <a:t></a:t>
            </a:r>
            <a:r>
              <a:rPr lang="en-US" altLang="en-US" sz="2400" dirty="0"/>
              <a:t> </a:t>
            </a:r>
            <a:r>
              <a:rPr lang="en-US" altLang="en-US" sz="2400" dirty="0" err="1">
                <a:solidFill>
                  <a:srgbClr val="C00000"/>
                </a:solidFill>
              </a:rPr>
              <a:t>Lagrangian</a:t>
            </a:r>
            <a:r>
              <a:rPr lang="en-US" altLang="en-US" sz="2400" dirty="0">
                <a:solidFill>
                  <a:srgbClr val="C00000"/>
                </a:solidFill>
              </a:rPr>
              <a:t> </a:t>
            </a:r>
            <a:r>
              <a:rPr lang="en-US" altLang="en-US" sz="2400" dirty="0" smtClean="0">
                <a:solidFill>
                  <a:srgbClr val="C00000"/>
                </a:solidFill>
              </a:rPr>
              <a:t>multipliers</a:t>
            </a:r>
            <a:endParaRPr lang="zh-CN" altLang="en-US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/>
              <a:t>The </a:t>
            </a:r>
            <a:r>
              <a:rPr lang="en-US" altLang="zh-CN" sz="2400" dirty="0"/>
              <a:t>solution involves constructing a dual problem where a </a:t>
            </a:r>
            <a:r>
              <a:rPr lang="en-US" altLang="zh-CN" sz="2400" b="1" dirty="0">
                <a:solidFill>
                  <a:srgbClr val="C00000"/>
                </a:solidFill>
              </a:rPr>
              <a:t>Lagrange multiplier </a:t>
            </a:r>
            <a:r>
              <a:rPr lang="el-GR" altLang="en-US" sz="2400" b="1" dirty="0">
                <a:solidFill>
                  <a:srgbClr val="C00000"/>
                </a:solidFill>
              </a:rPr>
              <a:t>α</a:t>
            </a:r>
            <a:r>
              <a:rPr lang="en-US" altLang="zh-CN" sz="2400" b="1" baseline="-25000" dirty="0" err="1">
                <a:solidFill>
                  <a:srgbClr val="C00000"/>
                </a:solidFill>
              </a:rPr>
              <a:t>i</a:t>
            </a:r>
            <a:r>
              <a:rPr lang="en-US" altLang="zh-CN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is associated with every constraint in the primary problem:</a:t>
            </a:r>
          </a:p>
          <a:p>
            <a:pPr marL="342900" lvl="1" indent="-342900">
              <a:buFont typeface="Arial"/>
              <a:buChar char="•"/>
            </a:pPr>
            <a:endParaRPr lang="en-US" alt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4544291"/>
            <a:ext cx="3889948" cy="10772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Find </a:t>
            </a:r>
            <a:r>
              <a:rPr lang="en-US" altLang="zh-CN" sz="2000" b="1" dirty="0">
                <a:latin typeface="Corbel" charset="0"/>
                <a:ea typeface="Corbel" charset="0"/>
                <a:cs typeface="Corbel" charset="0"/>
              </a:rPr>
              <a:t>w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 and b such that</a:t>
            </a:r>
          </a:p>
          <a:p>
            <a:r>
              <a:rPr lang="el-GR" altLang="en-US" sz="2000" b="1" dirty="0">
                <a:latin typeface="Corbel" charset="0"/>
                <a:ea typeface="Corbel" charset="0"/>
                <a:cs typeface="Corbel" charset="0"/>
              </a:rPr>
              <a:t>Φ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(</a:t>
            </a:r>
            <a:r>
              <a:rPr lang="en-US" altLang="zh-CN" sz="2000" b="1" dirty="0">
                <a:latin typeface="Corbel" charset="0"/>
                <a:ea typeface="Corbel" charset="0"/>
                <a:cs typeface="Corbel" charset="0"/>
              </a:rPr>
              <a:t>w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)</a:t>
            </a:r>
            <a:r>
              <a:rPr lang="en-US" altLang="zh-CN" sz="2000" b="1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=½</a:t>
            </a:r>
            <a:r>
              <a:rPr lang="en-US" altLang="zh-CN" sz="2000" b="1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b="1" dirty="0" err="1">
                <a:latin typeface="Corbel" charset="0"/>
                <a:ea typeface="Corbel" charset="0"/>
                <a:cs typeface="Corbel" charset="0"/>
              </a:rPr>
              <a:t>w</a:t>
            </a:r>
            <a:r>
              <a:rPr lang="en-US" altLang="zh-CN" sz="2000" baseline="30000" dirty="0" err="1">
                <a:latin typeface="Corbel" charset="0"/>
                <a:ea typeface="Corbel" charset="0"/>
                <a:cs typeface="Corbel" charset="0"/>
              </a:rPr>
              <a:t>T</a:t>
            </a:r>
            <a:r>
              <a:rPr lang="en-US" altLang="zh-CN" sz="2000" b="1" dirty="0" err="1">
                <a:latin typeface="Corbel" charset="0"/>
                <a:ea typeface="Corbel" charset="0"/>
                <a:cs typeface="Corbel" charset="0"/>
              </a:rPr>
              <a:t>w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  is minimized; </a:t>
            </a:r>
          </a:p>
          <a:p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and for all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{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(</a:t>
            </a:r>
            <a:r>
              <a:rPr lang="en-US" altLang="zh-CN" sz="2400" b="1" dirty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baseline="-25000" dirty="0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400" b="1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,</a:t>
            </a:r>
            <a:r>
              <a:rPr lang="en-US" altLang="zh-CN" sz="2400" i="1" dirty="0" err="1">
                <a:latin typeface="Corbel" charset="0"/>
                <a:ea typeface="Corbel" charset="0"/>
                <a:cs typeface="Corbel" charset="0"/>
              </a:rPr>
              <a:t>y</a:t>
            </a:r>
            <a:r>
              <a:rPr lang="en-US" altLang="zh-CN" sz="24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)}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:  </a:t>
            </a:r>
            <a:r>
              <a:rPr lang="en-US" altLang="zh-CN" sz="2000" i="1" dirty="0" err="1">
                <a:latin typeface="Corbel" charset="0"/>
                <a:ea typeface="Corbel" charset="0"/>
                <a:cs typeface="Corbel" charset="0"/>
              </a:rPr>
              <a:t>y</a:t>
            </a:r>
            <a:r>
              <a:rPr lang="en-US" altLang="zh-CN" sz="20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 (</a:t>
            </a:r>
            <a:r>
              <a:rPr lang="en-US" altLang="zh-CN" sz="2000" b="1" dirty="0" err="1">
                <a:latin typeface="Corbel" charset="0"/>
                <a:ea typeface="Corbel" charset="0"/>
                <a:cs typeface="Corbel" charset="0"/>
              </a:rPr>
              <a:t>w</a:t>
            </a:r>
            <a:r>
              <a:rPr lang="en-US" altLang="zh-CN" sz="2000" b="1" baseline="30000" dirty="0" err="1">
                <a:latin typeface="Corbel" charset="0"/>
                <a:ea typeface="Corbel" charset="0"/>
                <a:cs typeface="Corbel" charset="0"/>
              </a:rPr>
              <a:t>T</a:t>
            </a:r>
            <a:r>
              <a:rPr lang="en-US" altLang="zh-CN" sz="2000" b="1" dirty="0" err="1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000" b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000" b="1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+ </a:t>
            </a:r>
            <a:r>
              <a:rPr lang="en-US" altLang="zh-CN" sz="2000" i="1" dirty="0">
                <a:latin typeface="Corbel" charset="0"/>
                <a:ea typeface="Corbel" charset="0"/>
                <a:cs typeface="Corbel" charset="0"/>
              </a:rPr>
              <a:t>b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)</a:t>
            </a:r>
            <a:r>
              <a:rPr lang="en-US" altLang="zh-CN" sz="2000" b="1" dirty="0">
                <a:latin typeface="Corbel" charset="0"/>
                <a:ea typeface="Corbel" charset="0"/>
                <a:cs typeface="Corbel" charset="0"/>
              </a:rPr>
              <a:t> ≥ 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4619469" y="4540468"/>
            <a:ext cx="3867462" cy="18158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Find </a:t>
            </a:r>
            <a:r>
              <a:rPr lang="el-GR" altLang="en-US" sz="2000" i="1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000" i="1" baseline="-25000" dirty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zh-CN" sz="2000" i="1" dirty="0">
                <a:latin typeface="Corbel" charset="0"/>
                <a:ea typeface="Corbel" charset="0"/>
                <a:cs typeface="Corbel" charset="0"/>
              </a:rPr>
              <a:t>…</a:t>
            </a:r>
            <a:r>
              <a:rPr lang="el-GR" altLang="en-US" sz="2000" i="1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000" i="1" baseline="-25000" dirty="0">
                <a:latin typeface="Corbel" charset="0"/>
                <a:ea typeface="Corbel" charset="0"/>
                <a:cs typeface="Corbel" charset="0"/>
              </a:rPr>
              <a:t>N</a:t>
            </a:r>
            <a:r>
              <a:rPr lang="en-US" altLang="zh-CN" sz="2000" baseline="-250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such that</a:t>
            </a:r>
          </a:p>
          <a:p>
            <a:r>
              <a:rPr lang="en-US" altLang="zh-CN" sz="2400" b="1" dirty="0">
                <a:latin typeface="Corbel" charset="0"/>
                <a:ea typeface="Corbel" charset="0"/>
                <a:cs typeface="Corbel" charset="0"/>
              </a:rPr>
              <a:t>Q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(</a:t>
            </a:r>
            <a:r>
              <a:rPr lang="el-GR" altLang="en-US" sz="2800" b="1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)</a:t>
            </a:r>
            <a:r>
              <a:rPr lang="en-US" altLang="zh-CN" sz="2400" b="1" dirty="0">
                <a:latin typeface="Corbel" charset="0"/>
                <a:ea typeface="Corbel" charset="0"/>
                <a:cs typeface="Corbel" charset="0"/>
              </a:rPr>
              <a:t> =</a:t>
            </a:r>
            <a:r>
              <a:rPr lang="el-GR" altLang="en-US" sz="2800" dirty="0">
                <a:latin typeface="Corbel" charset="0"/>
                <a:ea typeface="Corbel" charset="0"/>
                <a:cs typeface="Corbel" charset="0"/>
              </a:rPr>
              <a:t>Σ</a:t>
            </a:r>
            <a:r>
              <a:rPr lang="el-GR" altLang="en-US" sz="2400" i="1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400" baseline="-25000" dirty="0">
                <a:latin typeface="Corbel" charset="0"/>
                <a:ea typeface="Corbel" charset="0"/>
                <a:cs typeface="Corbel" charset="0"/>
              </a:rPr>
              <a:t> 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- ½</a:t>
            </a:r>
            <a:r>
              <a:rPr lang="el-GR" altLang="en-US" sz="2800" dirty="0" err="1">
                <a:latin typeface="Corbel" charset="0"/>
                <a:ea typeface="Corbel" charset="0"/>
                <a:cs typeface="Corbel" charset="0"/>
              </a:rPr>
              <a:t>ΣΣ</a:t>
            </a:r>
            <a:r>
              <a:rPr lang="el-GR" altLang="en-US" sz="2400" i="1" dirty="0" err="1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l-GR" altLang="en-US" sz="2400" i="1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i="1" baseline="-25000" dirty="0" err="1" smtClean="0">
                <a:latin typeface="Corbel" charset="0"/>
                <a:ea typeface="Corbel" charset="0"/>
                <a:cs typeface="Corbel" charset="0"/>
              </a:rPr>
              <a:t>j</a:t>
            </a:r>
            <a:r>
              <a:rPr lang="en-US" altLang="zh-CN" sz="2400" i="1" dirty="0" err="1" smtClean="0">
                <a:latin typeface="Corbel" charset="0"/>
                <a:ea typeface="Corbel" charset="0"/>
                <a:cs typeface="Corbel" charset="0"/>
              </a:rPr>
              <a:t>y</a:t>
            </a:r>
            <a:r>
              <a:rPr lang="en-US" altLang="zh-CN" sz="2400" i="1" baseline="-25000" dirty="0" err="1" smtClean="0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400" i="1" dirty="0" err="1" smtClean="0">
                <a:latin typeface="Corbel" charset="0"/>
                <a:ea typeface="Corbel" charset="0"/>
                <a:cs typeface="Corbel" charset="0"/>
              </a:rPr>
              <a:t>y</a:t>
            </a:r>
            <a:r>
              <a:rPr lang="en-US" altLang="zh-CN" sz="2400" i="1" baseline="-25000" dirty="0" err="1" smtClean="0">
                <a:latin typeface="Corbel" charset="0"/>
                <a:ea typeface="Corbel" charset="0"/>
                <a:cs typeface="Corbel" charset="0"/>
              </a:rPr>
              <a:t>j</a:t>
            </a:r>
            <a:r>
              <a:rPr lang="en-US" altLang="zh-CN" sz="2400" b="1" dirty="0" err="1" smtClean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baseline="-25000" dirty="0" err="1" smtClean="0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400" b="1" baseline="30000" dirty="0" err="1" smtClean="0">
                <a:latin typeface="Corbel" charset="0"/>
                <a:ea typeface="Corbel" charset="0"/>
                <a:cs typeface="Corbel" charset="0"/>
              </a:rPr>
              <a:t>T</a:t>
            </a:r>
            <a:r>
              <a:rPr lang="en-US" altLang="zh-CN" sz="2400" b="1" dirty="0" err="1" smtClean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="1" baseline="-25000" dirty="0" err="1" smtClean="0">
                <a:latin typeface="Corbel" charset="0"/>
                <a:ea typeface="Corbel" charset="0"/>
                <a:cs typeface="Corbel" charset="0"/>
              </a:rPr>
              <a:t>j</a:t>
            </a:r>
            <a:endParaRPr lang="zh-CN" altLang="en-US" sz="2400" b="1" dirty="0" smtClean="0">
              <a:latin typeface="Corbel" charset="0"/>
              <a:ea typeface="Corbel" charset="0"/>
              <a:cs typeface="Corbel" charset="0"/>
            </a:endParaRPr>
          </a:p>
          <a:p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is 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maximized and </a:t>
            </a:r>
          </a:p>
          <a:p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(1)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  </a:t>
            </a:r>
            <a:r>
              <a:rPr lang="el-GR" altLang="en-US" sz="2400" dirty="0">
                <a:latin typeface="Corbel" charset="0"/>
                <a:ea typeface="Corbel" charset="0"/>
                <a:cs typeface="Corbel" charset="0"/>
              </a:rPr>
              <a:t>Σ</a:t>
            </a:r>
            <a:r>
              <a:rPr lang="el-GR" altLang="en-US" sz="2000" i="1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0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000" i="1" dirty="0" err="1">
                <a:latin typeface="Corbel" charset="0"/>
                <a:ea typeface="Corbel" charset="0"/>
                <a:cs typeface="Corbel" charset="0"/>
              </a:rPr>
              <a:t>y</a:t>
            </a:r>
            <a:r>
              <a:rPr lang="en-US" altLang="zh-CN" sz="20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000" baseline="-250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= 0</a:t>
            </a:r>
          </a:p>
          <a:p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(2) </a:t>
            </a:r>
            <a:r>
              <a:rPr lang="el-GR" altLang="en-US" sz="2000" i="1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0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000" b="1" dirty="0">
                <a:latin typeface="Corbel" charset="0"/>
                <a:ea typeface="Corbel" charset="0"/>
                <a:cs typeface="Corbel" charset="0"/>
              </a:rPr>
              <a:t> ≥ 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0 for all </a:t>
            </a:r>
            <a:r>
              <a:rPr lang="el-GR" altLang="en-US" sz="2000" i="1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0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endParaRPr lang="en-US" altLang="zh-CN" sz="2000" i="1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071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610566"/>
            <a:ext cx="3594100" cy="3238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1577" y="2412352"/>
            <a:ext cx="184441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Support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Vector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98170" y="3630709"/>
            <a:ext cx="184441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Support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Vector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39800" y="1693666"/>
            <a:ext cx="184441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Support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Vector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38924" y="3505781"/>
            <a:ext cx="5126340" cy="2677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tx2"/>
                </a:solidFill>
              </a:rPr>
              <a:t>Quick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start: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400" b="1" dirty="0" err="1" smtClean="0">
                <a:solidFill>
                  <a:schemeClr val="tx2"/>
                </a:solidFill>
              </a:rPr>
              <a:t>Hyperplane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400" b="1" dirty="0" smtClean="0">
                <a:solidFill>
                  <a:schemeClr val="tx2"/>
                </a:solidFill>
              </a:rPr>
              <a:t>Supper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</a:rPr>
              <a:t>V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ector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 smtClean="0">
                <a:solidFill>
                  <a:schemeClr val="tx2"/>
                </a:solidFill>
              </a:rPr>
              <a:t>Margin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 smtClean="0">
                <a:solidFill>
                  <a:schemeClr val="tx2"/>
                </a:solidFill>
              </a:rPr>
              <a:t>SVMs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Maximize Margin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Width</a:t>
            </a:r>
            <a:endParaRPr lang="zh-CN" altLang="en-US" sz="2400" b="1" dirty="0" smtClean="0">
              <a:solidFill>
                <a:srgbClr val="FF0000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 smtClean="0">
                <a:solidFill>
                  <a:schemeClr val="tx2"/>
                </a:solidFill>
              </a:rPr>
              <a:t>Non-linear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SVMs: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Kernel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Function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754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Why </a:t>
            </a:r>
            <a:r>
              <a:rPr lang="en-US" altLang="zh-CN" dirty="0" smtClean="0"/>
              <a:t>i</a:t>
            </a:r>
            <a:r>
              <a:rPr lang="en-US" altLang="en-US" dirty="0" smtClean="0"/>
              <a:t>s SVM Effective on High Dimensional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The complexity of trained classifier is characterized by the </a:t>
            </a:r>
            <a:r>
              <a:rPr lang="en-US" altLang="en-US" i="1" dirty="0">
                <a:solidFill>
                  <a:srgbClr val="C00000"/>
                </a:solidFill>
              </a:rPr>
              <a:t># of support vectors </a:t>
            </a:r>
            <a:r>
              <a:rPr lang="en-US" altLang="en-US" dirty="0"/>
              <a:t>rather than the </a:t>
            </a:r>
            <a:r>
              <a:rPr lang="en-US" altLang="en-US" i="1" dirty="0">
                <a:solidFill>
                  <a:srgbClr val="C00000"/>
                </a:solidFill>
              </a:rPr>
              <a:t>dimensionality of the </a:t>
            </a:r>
            <a:r>
              <a:rPr lang="en-US" altLang="en-US" i="1" dirty="0" smtClean="0">
                <a:solidFill>
                  <a:srgbClr val="C00000"/>
                </a:solidFill>
              </a:rPr>
              <a:t>data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r>
              <a:rPr lang="en-US" altLang="en-US" dirty="0" smtClean="0"/>
              <a:t>The </a:t>
            </a:r>
            <a:r>
              <a:rPr lang="en-US" altLang="en-US" i="1" dirty="0" smtClean="0">
                <a:solidFill>
                  <a:srgbClr val="C00000"/>
                </a:solidFill>
              </a:rPr>
              <a:t>support vectors</a:t>
            </a:r>
            <a:r>
              <a:rPr lang="en-US" altLang="en-US" dirty="0" smtClean="0"/>
              <a:t> are the </a:t>
            </a:r>
            <a:r>
              <a:rPr lang="en-US" altLang="en-US" i="1" dirty="0" smtClean="0">
                <a:solidFill>
                  <a:srgbClr val="C00000"/>
                </a:solidFill>
              </a:rPr>
              <a:t>essential or critical</a:t>
            </a:r>
            <a:r>
              <a:rPr lang="en-US" altLang="en-US" dirty="0" smtClean="0"/>
              <a:t> training examples —</a:t>
            </a:r>
            <a:r>
              <a:rPr lang="zh-CN" altLang="en-US" dirty="0" smtClean="0"/>
              <a:t> </a:t>
            </a:r>
            <a:r>
              <a:rPr lang="en-US" altLang="en-US" dirty="0" smtClean="0"/>
              <a:t>they lie closest to the decision boundar</a:t>
            </a:r>
            <a:r>
              <a:rPr lang="en-US" altLang="zh-CN" dirty="0" smtClean="0"/>
              <a:t>y</a:t>
            </a:r>
            <a:r>
              <a:rPr lang="en-US" altLang="zh-CN" dirty="0"/>
              <a:t>.</a:t>
            </a:r>
            <a:endParaRPr lang="zh-CN" altLang="en-US" dirty="0" smtClean="0"/>
          </a:p>
          <a:p>
            <a:r>
              <a:rPr lang="en-US" altLang="en-US" dirty="0" smtClean="0"/>
              <a:t>If all other training examples are removed and the training is repeated, the </a:t>
            </a:r>
            <a:r>
              <a:rPr lang="en-US" altLang="en-US" b="1" i="1" dirty="0" smtClean="0">
                <a:solidFill>
                  <a:srgbClr val="C00000"/>
                </a:solidFill>
              </a:rPr>
              <a:t>same</a:t>
            </a:r>
            <a:r>
              <a:rPr lang="en-US" altLang="en-US" dirty="0" smtClean="0"/>
              <a:t> </a:t>
            </a:r>
            <a:r>
              <a:rPr lang="en-US" altLang="en-US" i="1" dirty="0" smtClean="0">
                <a:solidFill>
                  <a:srgbClr val="C00000"/>
                </a:solidFill>
              </a:rPr>
              <a:t>separating </a:t>
            </a:r>
            <a:r>
              <a:rPr lang="en-US" altLang="en-US" i="1" dirty="0" err="1" smtClean="0">
                <a:solidFill>
                  <a:srgbClr val="C00000"/>
                </a:solidFill>
              </a:rPr>
              <a:t>hyperplane</a:t>
            </a:r>
            <a:r>
              <a:rPr lang="en-US" altLang="en-US" i="1" dirty="0" smtClean="0">
                <a:solidFill>
                  <a:srgbClr val="C00000"/>
                </a:solidFill>
              </a:rPr>
              <a:t> </a:t>
            </a:r>
            <a:r>
              <a:rPr lang="en-US" altLang="en-US" dirty="0" smtClean="0"/>
              <a:t>would be found</a:t>
            </a:r>
            <a:r>
              <a:rPr lang="en-US" altLang="zh-CN" dirty="0" smtClean="0"/>
              <a:t>.</a:t>
            </a:r>
            <a:endParaRPr lang="en-US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Allowing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This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easy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perfectly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linearly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separable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data.</a:t>
            </a:r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r>
              <a:rPr lang="en-US" altLang="zh-CN" sz="2400" dirty="0" smtClean="0"/>
              <a:t>Real-world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however,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typically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messy</a:t>
            </a:r>
            <a:r>
              <a:rPr lang="en-US" altLang="zh-CN" sz="2400" dirty="0" smtClean="0"/>
              <a:t>.</a:t>
            </a:r>
            <a:r>
              <a:rPr lang="zh-CN" altLang="en-US" sz="2400" dirty="0"/>
              <a:t> </a:t>
            </a:r>
            <a:r>
              <a:rPr lang="en-US" sz="2400" dirty="0" smtClean="0"/>
              <a:t>You </a:t>
            </a:r>
            <a:r>
              <a:rPr lang="en-US" sz="2400" dirty="0"/>
              <a:t>will almost always have a few instances that a linear classifier can’t get right.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367" y="2125475"/>
            <a:ext cx="4457075" cy="1682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283" y="4669705"/>
            <a:ext cx="2780713" cy="218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00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Classification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Dataset</a:t>
            </a:r>
          </a:p>
          <a:p>
            <a:pPr lvl="1"/>
            <a:r>
              <a:rPr lang="en-US" dirty="0" smtClean="0"/>
              <a:t>Suppose </a:t>
            </a:r>
            <a:r>
              <a:rPr lang="en-US" b="1" dirty="0" smtClean="0"/>
              <a:t>data science </a:t>
            </a:r>
            <a:r>
              <a:rPr lang="en-US" dirty="0" smtClean="0"/>
              <a:t>course instructors have observed that students get the </a:t>
            </a:r>
            <a:r>
              <a:rPr lang="en-US" i="1" dirty="0" smtClean="0">
                <a:solidFill>
                  <a:srgbClr val="C00000"/>
                </a:solidFill>
              </a:rPr>
              <a:t>most out of the course</a:t>
            </a:r>
            <a:r>
              <a:rPr lang="en-US" dirty="0" smtClean="0"/>
              <a:t> if they are good at </a:t>
            </a:r>
            <a:r>
              <a:rPr lang="en-US" i="1" dirty="0" smtClean="0">
                <a:solidFill>
                  <a:srgbClr val="C00000"/>
                </a:solidFill>
              </a:rPr>
              <a:t>Math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i="1" dirty="0" smtClean="0">
                <a:solidFill>
                  <a:srgbClr val="C00000"/>
                </a:solidFill>
              </a:rPr>
              <a:t>Stats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Over time, they have recorded the </a:t>
            </a:r>
            <a:r>
              <a:rPr lang="en-US" i="1" dirty="0" smtClean="0">
                <a:solidFill>
                  <a:srgbClr val="C00000"/>
                </a:solidFill>
              </a:rPr>
              <a:t>scores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of the enrolled students in these subjects.</a:t>
            </a:r>
          </a:p>
          <a:p>
            <a:pPr lvl="1"/>
            <a:r>
              <a:rPr lang="en-US" dirty="0" smtClean="0"/>
              <a:t>Also, for each of these students, they have a </a:t>
            </a:r>
            <a:r>
              <a:rPr lang="en-US" i="1" dirty="0" smtClean="0">
                <a:solidFill>
                  <a:srgbClr val="C00000"/>
                </a:solidFill>
              </a:rPr>
              <a:t>label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depicting their performance in the data science course: “</a:t>
            </a:r>
            <a:r>
              <a:rPr lang="en-US" i="1" dirty="0" smtClean="0">
                <a:solidFill>
                  <a:srgbClr val="C00000"/>
                </a:solidFill>
              </a:rPr>
              <a:t>Good</a:t>
            </a:r>
            <a:r>
              <a:rPr lang="en-US" dirty="0" smtClean="0"/>
              <a:t>” or “</a:t>
            </a:r>
            <a:r>
              <a:rPr lang="en-US" i="1" dirty="0" smtClean="0">
                <a:solidFill>
                  <a:srgbClr val="C00000"/>
                </a:solidFill>
              </a:rPr>
              <a:t>Bad</a:t>
            </a:r>
            <a:r>
              <a:rPr lang="en-US" dirty="0" smtClean="0"/>
              <a:t>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3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Errors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If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are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using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linear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classifier,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are</a:t>
            </a:r>
            <a:r>
              <a:rPr lang="zh-CN" altLang="en-US" sz="2800" dirty="0" smtClean="0"/>
              <a:t> 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never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/>
              <a:t>going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able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perfectly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separate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labels.</a:t>
            </a:r>
            <a:endParaRPr lang="zh-CN" altLang="en-US" sz="2800" dirty="0" smtClean="0"/>
          </a:p>
          <a:p>
            <a:r>
              <a:rPr lang="en-US" altLang="zh-CN" sz="2800" dirty="0" smtClean="0"/>
              <a:t>But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linear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classifier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does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seem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like</a:t>
            </a:r>
            <a:r>
              <a:rPr lang="zh-CN" altLang="en-US" sz="2800" dirty="0" smtClean="0"/>
              <a:t> 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a</a:t>
            </a:r>
            <a:r>
              <a:rPr lang="zh-CN" altLang="en-US" sz="28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good</a:t>
            </a:r>
            <a:r>
              <a:rPr lang="zh-CN" altLang="en-US" sz="28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fit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problem</a:t>
            </a:r>
            <a:r>
              <a:rPr lang="zh-CN" altLang="en-US" sz="2800" dirty="0" smtClean="0"/>
              <a:t> 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except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few</a:t>
            </a:r>
            <a:r>
              <a:rPr lang="zh-CN" altLang="en-US" sz="2800" dirty="0" smtClean="0"/>
              <a:t> 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errant</a:t>
            </a:r>
            <a:r>
              <a:rPr lang="zh-CN" altLang="en-US" sz="28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points</a:t>
            </a:r>
            <a:r>
              <a:rPr lang="en-US" altLang="zh-CN" sz="2800" dirty="0" smtClean="0"/>
              <a:t>.</a:t>
            </a:r>
            <a:endParaRPr lang="zh-CN" alt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361" y="3417822"/>
            <a:ext cx="4207278" cy="330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01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Errors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Solution: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Provide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parameter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called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“C”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your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SVM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that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allows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you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dictate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tradeoff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between: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Having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wide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margin.</a:t>
            </a:r>
            <a:endParaRPr lang="zh-CN" altLang="en-US" sz="2400" dirty="0" smtClean="0"/>
          </a:p>
          <a:p>
            <a:pPr lvl="1"/>
            <a:r>
              <a:rPr lang="en-US" altLang="zh-CN" sz="2400" dirty="0"/>
              <a:t>Correctly classifying training data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r>
              <a:rPr lang="en-US" altLang="zh-CN" sz="2800" dirty="0"/>
              <a:t>A </a:t>
            </a:r>
            <a:r>
              <a:rPr lang="en-US" altLang="zh-CN" sz="2800" b="1" i="1" dirty="0">
                <a:solidFill>
                  <a:srgbClr val="FF0000"/>
                </a:solidFill>
              </a:rPr>
              <a:t>higher</a:t>
            </a:r>
            <a:r>
              <a:rPr lang="en-US" altLang="zh-CN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value of C implies you want </a:t>
            </a:r>
            <a:r>
              <a:rPr lang="en-US" altLang="zh-CN" sz="2800" b="1" i="1" dirty="0">
                <a:solidFill>
                  <a:srgbClr val="FF0000"/>
                </a:solidFill>
              </a:rPr>
              <a:t>lesser errors</a:t>
            </a:r>
            <a:r>
              <a:rPr lang="en-US" altLang="zh-CN" sz="2800" dirty="0"/>
              <a:t> on the training data</a:t>
            </a:r>
            <a:r>
              <a:rPr lang="en-US" altLang="zh-CN" sz="2800" dirty="0" smtClean="0"/>
              <a:t>.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0.01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(allowing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many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errors)</a:t>
            </a:r>
            <a:r>
              <a:rPr lang="zh-CN" altLang="en-US" sz="2400" dirty="0" smtClean="0"/>
              <a:t> </a:t>
            </a:r>
            <a:r>
              <a:rPr lang="zh-CN" altLang="en-US" sz="2400" dirty="0" smtClean="0">
                <a:sym typeface="Wingdings"/>
              </a:rPr>
              <a:t> </a:t>
            </a:r>
            <a:r>
              <a:rPr lang="en-US" altLang="zh-CN" sz="2400" dirty="0" smtClean="0">
                <a:sym typeface="Wingdings"/>
              </a:rPr>
              <a:t>Wide</a:t>
            </a:r>
            <a:r>
              <a:rPr lang="zh-CN" altLang="en-US" sz="2400" dirty="0" smtClean="0">
                <a:sym typeface="Wingdings"/>
              </a:rPr>
              <a:t> </a:t>
            </a:r>
            <a:r>
              <a:rPr lang="en-US" altLang="zh-CN" sz="2400" dirty="0" smtClean="0">
                <a:sym typeface="Wingdings"/>
              </a:rPr>
              <a:t>margin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0.1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1.0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10.0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(allowing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very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few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errors)</a:t>
            </a:r>
            <a:r>
              <a:rPr lang="zh-CN" altLang="en-US" sz="2400" dirty="0" smtClean="0"/>
              <a:t> </a:t>
            </a:r>
            <a:r>
              <a:rPr lang="zh-CN" altLang="en-US" sz="2400" dirty="0" smtClean="0">
                <a:sym typeface="Wingdings"/>
              </a:rPr>
              <a:t> </a:t>
            </a:r>
            <a:r>
              <a:rPr lang="en-US" altLang="zh-CN" sz="2400" dirty="0" smtClean="0">
                <a:sym typeface="Wingdings"/>
              </a:rPr>
              <a:t>Narrow</a:t>
            </a:r>
            <a:r>
              <a:rPr lang="zh-CN" altLang="en-US" sz="2400" dirty="0" smtClean="0">
                <a:sym typeface="Wingdings"/>
              </a:rPr>
              <a:t> </a:t>
            </a:r>
            <a:r>
              <a:rPr lang="en-US" altLang="zh-CN" sz="2400" dirty="0" smtClean="0">
                <a:sym typeface="Wingdings"/>
              </a:rPr>
              <a:t>margin</a:t>
            </a:r>
            <a:endParaRPr lang="zh-CN" altLang="en-US" sz="2400" dirty="0" smtClean="0"/>
          </a:p>
          <a:p>
            <a:pPr lvl="1"/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10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Errors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34" y="1417638"/>
            <a:ext cx="6606732" cy="53126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61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Allow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Errors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634" y="1417638"/>
            <a:ext cx="6606732" cy="53126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773948" y="3119846"/>
            <a:ext cx="7596104" cy="954107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Note </a:t>
            </a:r>
            <a:r>
              <a:rPr lang="en-US" altLang="zh-CN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how</a:t>
            </a:r>
            <a:r>
              <a:rPr lang="zh-CN" altLang="en-U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 </a:t>
            </a:r>
            <a:r>
              <a:rPr lang="en-US" altLang="zh-CN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line “tilts” </a:t>
            </a:r>
            <a:r>
              <a:rPr lang="en-US" altLang="zh-CN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and</a:t>
            </a:r>
            <a:r>
              <a:rPr lang="zh-CN" altLang="en-US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2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how </a:t>
            </a:r>
            <a:r>
              <a:rPr lang="en-US" altLang="zh-CN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the width of the margin shrinks as we increase the value of C.</a:t>
            </a:r>
            <a:endParaRPr lang="en-US" altLang="zh-CN" sz="28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42153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LinearSVM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The classifier is a separating </a:t>
            </a:r>
            <a:r>
              <a:rPr lang="en-US" altLang="zh-CN" sz="2400" dirty="0" err="1" smtClean="0"/>
              <a:t>hyperplane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pPr lvl="1"/>
            <a:r>
              <a:rPr lang="en-US" altLang="zh-CN" sz="2000" dirty="0" smtClean="0">
                <a:solidFill>
                  <a:srgbClr val="FF0000"/>
                </a:solidFill>
              </a:rPr>
              <a:t>Linearly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separable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data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points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except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few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errant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points</a:t>
            </a:r>
            <a:r>
              <a:rPr lang="en-US" altLang="zh-CN" sz="2000" dirty="0" smtClean="0"/>
              <a:t>.</a:t>
            </a:r>
            <a:endParaRPr lang="en-US" altLang="zh-CN" sz="2000" dirty="0" smtClean="0"/>
          </a:p>
          <a:p>
            <a:r>
              <a:rPr lang="en-US" altLang="zh-CN" sz="2400" dirty="0" smtClean="0"/>
              <a:t>Most “important” training points are </a:t>
            </a:r>
            <a:r>
              <a:rPr lang="en-US" altLang="zh-CN" sz="2400" dirty="0" smtClean="0">
                <a:solidFill>
                  <a:srgbClr val="FF0000"/>
                </a:solidFill>
              </a:rPr>
              <a:t>support vectors</a:t>
            </a:r>
            <a:r>
              <a:rPr lang="en-US" altLang="zh-CN" sz="2400" dirty="0" smtClean="0"/>
              <a:t>; they define the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hyperplane</a:t>
            </a:r>
            <a:r>
              <a:rPr lang="en-US" altLang="zh-CN" sz="2400" dirty="0" smtClean="0"/>
              <a:t>.</a:t>
            </a:r>
          </a:p>
          <a:p>
            <a:pPr marL="0" indent="0">
              <a:buNone/>
            </a:pPr>
            <a:endParaRPr lang="zh-CN" altLang="en-US" sz="2400" dirty="0">
              <a:solidFill>
                <a:srgbClr val="FF0000"/>
              </a:solidFill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Quadratic optimization </a:t>
            </a:r>
            <a:r>
              <a:rPr lang="en-US" altLang="zh-CN" sz="2400" dirty="0" smtClean="0"/>
              <a:t>algorithms can identify which training points x</a:t>
            </a:r>
            <a:r>
              <a:rPr lang="en-US" altLang="zh-CN" sz="2400" baseline="-25000" dirty="0" smtClean="0"/>
              <a:t>i</a:t>
            </a:r>
            <a:r>
              <a:rPr lang="en-US" altLang="zh-CN" sz="2400" dirty="0" smtClean="0"/>
              <a:t> are support vectors with </a:t>
            </a:r>
            <a:r>
              <a:rPr lang="en-US" altLang="zh-CN" sz="2400" dirty="0" smtClean="0">
                <a:solidFill>
                  <a:srgbClr val="FF0000"/>
                </a:solidFill>
              </a:rPr>
              <a:t>non-zero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Lagrangian</a:t>
            </a:r>
            <a:r>
              <a:rPr lang="en-US" altLang="zh-CN" sz="2400" dirty="0" smtClean="0">
                <a:solidFill>
                  <a:srgbClr val="FF0000"/>
                </a:solidFill>
              </a:rPr>
              <a:t> multipliers</a:t>
            </a:r>
            <a:r>
              <a:rPr lang="en-US" altLang="zh-CN" sz="2400" dirty="0" smtClean="0"/>
              <a:t> </a:t>
            </a:r>
            <a:r>
              <a:rPr lang="el-GR" altLang="en-US" sz="2400" dirty="0" smtClean="0"/>
              <a:t>α</a:t>
            </a:r>
            <a:r>
              <a:rPr lang="en-US" altLang="zh-CN" sz="2400" baseline="-25000" dirty="0" err="1" smtClean="0"/>
              <a:t>i</a:t>
            </a:r>
            <a:r>
              <a:rPr lang="en-US" altLang="zh-CN" sz="2400" dirty="0" smtClean="0"/>
              <a:t>. </a:t>
            </a:r>
          </a:p>
          <a:p>
            <a:endParaRPr lang="en-US" altLang="zh-CN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55296" y="4966065"/>
            <a:ext cx="5939852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Find </a:t>
            </a:r>
            <a:r>
              <a:rPr lang="el-GR" altLang="en-US" sz="2400" i="1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i="1" baseline="-25000" dirty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zh-CN" sz="2400" i="1" dirty="0">
                <a:latin typeface="Corbel" charset="0"/>
                <a:ea typeface="Corbel" charset="0"/>
                <a:cs typeface="Corbel" charset="0"/>
              </a:rPr>
              <a:t>…</a:t>
            </a:r>
            <a:r>
              <a:rPr lang="el-GR" altLang="en-US" sz="2400" i="1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i="1" baseline="-25000" dirty="0">
                <a:latin typeface="Corbel" charset="0"/>
                <a:ea typeface="Corbel" charset="0"/>
                <a:cs typeface="Corbel" charset="0"/>
              </a:rPr>
              <a:t>N</a:t>
            </a:r>
            <a:r>
              <a:rPr lang="en-US" altLang="zh-CN" sz="2400" baseline="-250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such that</a:t>
            </a:r>
          </a:p>
          <a:p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Q(</a:t>
            </a:r>
            <a:r>
              <a:rPr lang="el-GR" altLang="en-US" sz="2400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) 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=</a:t>
            </a:r>
            <a:r>
              <a:rPr lang="zh-CN" altLang="en-US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l-GR" altLang="en-US" sz="2400" dirty="0" smtClean="0">
                <a:latin typeface="Corbel" charset="0"/>
                <a:ea typeface="Corbel" charset="0"/>
                <a:cs typeface="Corbel" charset="0"/>
              </a:rPr>
              <a:t>Σ</a:t>
            </a:r>
            <a:r>
              <a:rPr lang="el-GR" altLang="en-US" sz="2400" i="1" dirty="0" smtClean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400" baseline="-25000" dirty="0">
                <a:latin typeface="Corbel" charset="0"/>
                <a:ea typeface="Corbel" charset="0"/>
                <a:cs typeface="Corbel" charset="0"/>
              </a:rPr>
              <a:t> 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- ½</a:t>
            </a:r>
            <a:r>
              <a:rPr lang="el-GR" altLang="en-US" sz="2400" dirty="0" err="1">
                <a:latin typeface="Corbel" charset="0"/>
                <a:ea typeface="Corbel" charset="0"/>
                <a:cs typeface="Corbel" charset="0"/>
              </a:rPr>
              <a:t>ΣΣ</a:t>
            </a:r>
            <a:r>
              <a:rPr lang="el-GR" altLang="en-US" sz="2400" i="1" dirty="0" err="1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l-GR" altLang="en-US" sz="2400" i="1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i="1" baseline="-25000" dirty="0" err="1">
                <a:latin typeface="Corbel" charset="0"/>
                <a:ea typeface="Corbel" charset="0"/>
                <a:cs typeface="Corbel" charset="0"/>
              </a:rPr>
              <a:t>j</a:t>
            </a:r>
            <a:r>
              <a:rPr lang="en-US" altLang="zh-CN" sz="2400" i="1" dirty="0" err="1">
                <a:latin typeface="Corbel" charset="0"/>
                <a:ea typeface="Corbel" charset="0"/>
                <a:cs typeface="Corbel" charset="0"/>
              </a:rPr>
              <a:t>y</a:t>
            </a:r>
            <a:r>
              <a:rPr lang="en-US" altLang="zh-CN" sz="24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400" i="1" dirty="0" err="1">
                <a:latin typeface="Corbel" charset="0"/>
                <a:ea typeface="Corbel" charset="0"/>
                <a:cs typeface="Corbel" charset="0"/>
              </a:rPr>
              <a:t>y</a:t>
            </a:r>
            <a:r>
              <a:rPr lang="en-US" altLang="zh-CN" sz="2400" i="1" baseline="-25000" dirty="0" err="1">
                <a:latin typeface="Corbel" charset="0"/>
                <a:ea typeface="Corbel" charset="0"/>
                <a:cs typeface="Corbel" charset="0"/>
              </a:rPr>
              <a:t>j</a:t>
            </a:r>
            <a:r>
              <a:rPr lang="en-US" altLang="zh-CN" sz="2400" dirty="0" err="1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400" baseline="30000" dirty="0" err="1">
                <a:latin typeface="Corbel" charset="0"/>
                <a:ea typeface="Corbel" charset="0"/>
                <a:cs typeface="Corbel" charset="0"/>
              </a:rPr>
              <a:t>T</a:t>
            </a:r>
            <a:r>
              <a:rPr lang="en-US" altLang="zh-CN" sz="2400" dirty="0" err="1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aseline="-25000" dirty="0" err="1">
                <a:latin typeface="Corbel" charset="0"/>
                <a:ea typeface="Corbel" charset="0"/>
                <a:cs typeface="Corbel" charset="0"/>
              </a:rPr>
              <a:t>j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 is maximized and </a:t>
            </a:r>
          </a:p>
          <a:p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(1) </a:t>
            </a:r>
            <a:r>
              <a:rPr lang="el-GR" altLang="en-US" sz="2400" dirty="0" smtClean="0">
                <a:latin typeface="Corbel" charset="0"/>
                <a:ea typeface="Corbel" charset="0"/>
                <a:cs typeface="Corbel" charset="0"/>
              </a:rPr>
              <a:t>Σ</a:t>
            </a:r>
            <a:r>
              <a:rPr lang="el-GR" altLang="en-US" sz="2400" i="1" dirty="0" smtClean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400" i="1" dirty="0" err="1">
                <a:latin typeface="Corbel" charset="0"/>
                <a:ea typeface="Corbel" charset="0"/>
                <a:cs typeface="Corbel" charset="0"/>
              </a:rPr>
              <a:t>y</a:t>
            </a:r>
            <a:r>
              <a:rPr lang="en-US" altLang="zh-CN" sz="24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400" baseline="-250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= 0</a:t>
            </a:r>
          </a:p>
          <a:p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(2) 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0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≤ </a:t>
            </a:r>
            <a:r>
              <a:rPr lang="el-GR" altLang="en-US" sz="2400" i="1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400" baseline="-250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≤ </a:t>
            </a:r>
            <a:r>
              <a:rPr lang="en-US" altLang="zh-CN" sz="2400" i="1" dirty="0">
                <a:latin typeface="Corbel" charset="0"/>
                <a:ea typeface="Corbel" charset="0"/>
                <a:cs typeface="Corbel" charset="0"/>
              </a:rPr>
              <a:t>C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 for all </a:t>
            </a:r>
            <a:r>
              <a:rPr lang="el-GR" altLang="en-US" sz="2400" i="1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endParaRPr lang="en-US" altLang="zh-CN" sz="2400" i="1" baseline="-25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58091" y="3136893"/>
            <a:ext cx="5734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chemeClr val="accent6">
                    <a:lumMod val="75000"/>
                  </a:schemeClr>
                </a:solidFill>
              </a:rPr>
              <a:t>maximum marginal 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</a:rPr>
              <a:t>hyperplane</a:t>
            </a:r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5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974" y="3978275"/>
            <a:ext cx="36576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Non-Linear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93" y="1223937"/>
            <a:ext cx="36576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76" y="4259190"/>
            <a:ext cx="2686050" cy="2155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593" y="1417638"/>
            <a:ext cx="3657600" cy="27383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6" y="4181808"/>
            <a:ext cx="2676192" cy="26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0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Non-linear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SVMs: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General idea: T</a:t>
            </a:r>
            <a:r>
              <a:rPr lang="en-US" altLang="zh-CN" sz="2800" dirty="0" smtClean="0"/>
              <a:t>he </a:t>
            </a:r>
            <a:r>
              <a:rPr lang="en-US" altLang="zh-CN" sz="2800" dirty="0"/>
              <a:t>original input space can always be mapped to some higher-dimensional feature space where the training set is separable: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36</a:t>
            </a:fld>
            <a:endParaRPr lang="en-US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 flipV="1">
            <a:off x="2053523" y="3447257"/>
            <a:ext cx="0" cy="30416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 flipV="1">
            <a:off x="432685" y="5058570"/>
            <a:ext cx="33194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2083685" y="427910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8" name="AutoShape 9"/>
          <p:cNvSpPr>
            <a:spLocks noChangeArrowheads="1"/>
          </p:cNvSpPr>
          <p:nvPr/>
        </p:nvSpPr>
        <p:spPr bwMode="auto">
          <a:xfrm>
            <a:off x="1509010" y="46362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9" name="AutoShape 10"/>
          <p:cNvSpPr>
            <a:spLocks noChangeArrowheads="1"/>
          </p:cNvSpPr>
          <p:nvPr/>
        </p:nvSpPr>
        <p:spPr bwMode="auto">
          <a:xfrm>
            <a:off x="1661410" y="51823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AutoShape 11"/>
          <p:cNvSpPr>
            <a:spLocks noChangeArrowheads="1"/>
          </p:cNvSpPr>
          <p:nvPr/>
        </p:nvSpPr>
        <p:spPr bwMode="auto">
          <a:xfrm>
            <a:off x="2194810" y="565864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auto">
          <a:xfrm>
            <a:off x="1775710" y="432514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2" name="AutoShape 13"/>
          <p:cNvSpPr>
            <a:spLocks noChangeArrowheads="1"/>
          </p:cNvSpPr>
          <p:nvPr/>
        </p:nvSpPr>
        <p:spPr bwMode="auto">
          <a:xfrm>
            <a:off x="1280410" y="49537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3" name="AutoShape 14"/>
          <p:cNvSpPr>
            <a:spLocks noChangeArrowheads="1"/>
          </p:cNvSpPr>
          <p:nvPr/>
        </p:nvSpPr>
        <p:spPr bwMode="auto">
          <a:xfrm>
            <a:off x="1699510" y="569674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4" name="AutoShape 15"/>
          <p:cNvSpPr>
            <a:spLocks noChangeArrowheads="1"/>
          </p:cNvSpPr>
          <p:nvPr/>
        </p:nvSpPr>
        <p:spPr bwMode="auto">
          <a:xfrm>
            <a:off x="2194810" y="47251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AutoShape 16"/>
          <p:cNvSpPr>
            <a:spLocks noChangeArrowheads="1"/>
          </p:cNvSpPr>
          <p:nvPr/>
        </p:nvSpPr>
        <p:spPr bwMode="auto">
          <a:xfrm>
            <a:off x="3096510" y="471249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2956810" y="592534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7" name="AutoShape 18"/>
          <p:cNvSpPr>
            <a:spLocks noChangeArrowheads="1"/>
          </p:cNvSpPr>
          <p:nvPr/>
        </p:nvSpPr>
        <p:spPr bwMode="auto">
          <a:xfrm>
            <a:off x="708910" y="483949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8" name="AutoShape 19"/>
          <p:cNvSpPr>
            <a:spLocks noChangeArrowheads="1"/>
          </p:cNvSpPr>
          <p:nvPr/>
        </p:nvSpPr>
        <p:spPr bwMode="auto">
          <a:xfrm>
            <a:off x="2220210" y="629364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9" name="AutoShape 20"/>
          <p:cNvSpPr>
            <a:spLocks noChangeArrowheads="1"/>
          </p:cNvSpPr>
          <p:nvPr/>
        </p:nvSpPr>
        <p:spPr bwMode="auto">
          <a:xfrm>
            <a:off x="3185410" y="544909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0" name="AutoShape 21"/>
          <p:cNvSpPr>
            <a:spLocks noChangeArrowheads="1"/>
          </p:cNvSpPr>
          <p:nvPr/>
        </p:nvSpPr>
        <p:spPr bwMode="auto">
          <a:xfrm>
            <a:off x="1248660" y="598884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1" name="AutoShape 22"/>
          <p:cNvSpPr>
            <a:spLocks noChangeArrowheads="1"/>
          </p:cNvSpPr>
          <p:nvPr/>
        </p:nvSpPr>
        <p:spPr bwMode="auto">
          <a:xfrm>
            <a:off x="937510" y="550624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2" name="AutoShape 23"/>
          <p:cNvSpPr>
            <a:spLocks noChangeArrowheads="1"/>
          </p:cNvSpPr>
          <p:nvPr/>
        </p:nvSpPr>
        <p:spPr bwMode="auto">
          <a:xfrm>
            <a:off x="994660" y="398224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3" name="AutoShape 24"/>
          <p:cNvSpPr>
            <a:spLocks noChangeArrowheads="1"/>
          </p:cNvSpPr>
          <p:nvPr/>
        </p:nvSpPr>
        <p:spPr bwMode="auto">
          <a:xfrm>
            <a:off x="2490085" y="511730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2109085" y="5250657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5" name="AutoShape 26"/>
          <p:cNvSpPr>
            <a:spLocks noChangeArrowheads="1"/>
          </p:cNvSpPr>
          <p:nvPr/>
        </p:nvSpPr>
        <p:spPr bwMode="auto">
          <a:xfrm>
            <a:off x="2394835" y="4012407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6" name="Oval 27"/>
          <p:cNvSpPr>
            <a:spLocks noChangeArrowheads="1"/>
          </p:cNvSpPr>
          <p:nvPr/>
        </p:nvSpPr>
        <p:spPr bwMode="auto">
          <a:xfrm>
            <a:off x="1099435" y="4098132"/>
            <a:ext cx="1885950" cy="1905000"/>
          </a:xfrm>
          <a:prstGeom prst="ellips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7" name="AutoShape 28"/>
          <p:cNvSpPr>
            <a:spLocks noChangeArrowheads="1"/>
          </p:cNvSpPr>
          <p:nvPr/>
        </p:nvSpPr>
        <p:spPr bwMode="auto">
          <a:xfrm>
            <a:off x="1147060" y="413464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8" name="AutoShape 29"/>
          <p:cNvSpPr>
            <a:spLocks noChangeArrowheads="1"/>
          </p:cNvSpPr>
          <p:nvPr/>
        </p:nvSpPr>
        <p:spPr bwMode="auto">
          <a:xfrm>
            <a:off x="3071110" y="411559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9" name="Line 30"/>
          <p:cNvSpPr>
            <a:spLocks noChangeShapeType="1"/>
          </p:cNvSpPr>
          <p:nvPr/>
        </p:nvSpPr>
        <p:spPr bwMode="auto">
          <a:xfrm flipH="1" flipV="1">
            <a:off x="6092123" y="3199607"/>
            <a:ext cx="0" cy="2070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0" name="Line 31"/>
          <p:cNvSpPr>
            <a:spLocks noChangeShapeType="1"/>
          </p:cNvSpPr>
          <p:nvPr/>
        </p:nvSpPr>
        <p:spPr bwMode="auto">
          <a:xfrm>
            <a:off x="6061960" y="5287170"/>
            <a:ext cx="234791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1" name="AutoShape 32"/>
          <p:cNvSpPr>
            <a:spLocks noChangeArrowheads="1"/>
          </p:cNvSpPr>
          <p:nvPr/>
        </p:nvSpPr>
        <p:spPr bwMode="auto">
          <a:xfrm>
            <a:off x="6360410" y="4650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2" name="AutoShape 33"/>
          <p:cNvSpPr>
            <a:spLocks noChangeArrowheads="1"/>
          </p:cNvSpPr>
          <p:nvPr/>
        </p:nvSpPr>
        <p:spPr bwMode="auto">
          <a:xfrm>
            <a:off x="5785735" y="50077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3" name="AutoShape 34"/>
          <p:cNvSpPr>
            <a:spLocks noChangeArrowheads="1"/>
          </p:cNvSpPr>
          <p:nvPr/>
        </p:nvSpPr>
        <p:spPr bwMode="auto">
          <a:xfrm>
            <a:off x="6166735" y="55633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4" name="AutoShape 35"/>
          <p:cNvSpPr>
            <a:spLocks noChangeArrowheads="1"/>
          </p:cNvSpPr>
          <p:nvPr/>
        </p:nvSpPr>
        <p:spPr bwMode="auto">
          <a:xfrm>
            <a:off x="6985885" y="55633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5" name="AutoShape 36"/>
          <p:cNvSpPr>
            <a:spLocks noChangeArrowheads="1"/>
          </p:cNvSpPr>
          <p:nvPr/>
        </p:nvSpPr>
        <p:spPr bwMode="auto">
          <a:xfrm>
            <a:off x="6052435" y="469662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6" name="AutoShape 37"/>
          <p:cNvSpPr>
            <a:spLocks noChangeArrowheads="1"/>
          </p:cNvSpPr>
          <p:nvPr/>
        </p:nvSpPr>
        <p:spPr bwMode="auto">
          <a:xfrm>
            <a:off x="6261985" y="497284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7" name="AutoShape 38"/>
          <p:cNvSpPr>
            <a:spLocks noChangeArrowheads="1"/>
          </p:cNvSpPr>
          <p:nvPr/>
        </p:nvSpPr>
        <p:spPr bwMode="auto">
          <a:xfrm>
            <a:off x="6490585" y="560149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8" name="AutoShape 39"/>
          <p:cNvSpPr>
            <a:spLocks noChangeArrowheads="1"/>
          </p:cNvSpPr>
          <p:nvPr/>
        </p:nvSpPr>
        <p:spPr bwMode="auto">
          <a:xfrm>
            <a:off x="6471535" y="509667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9" name="AutoShape 40"/>
          <p:cNvSpPr>
            <a:spLocks noChangeArrowheads="1"/>
          </p:cNvSpPr>
          <p:nvPr/>
        </p:nvSpPr>
        <p:spPr bwMode="auto">
          <a:xfrm>
            <a:off x="8078085" y="473154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0" name="AutoShape 41"/>
          <p:cNvSpPr>
            <a:spLocks noChangeArrowheads="1"/>
          </p:cNvSpPr>
          <p:nvPr/>
        </p:nvSpPr>
        <p:spPr bwMode="auto">
          <a:xfrm>
            <a:off x="7938385" y="594439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1" name="AutoShape 42"/>
          <p:cNvSpPr>
            <a:spLocks noChangeArrowheads="1"/>
          </p:cNvSpPr>
          <p:nvPr/>
        </p:nvSpPr>
        <p:spPr bwMode="auto">
          <a:xfrm>
            <a:off x="7462135" y="369649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2" name="AutoShape 43"/>
          <p:cNvSpPr>
            <a:spLocks noChangeArrowheads="1"/>
          </p:cNvSpPr>
          <p:nvPr/>
        </p:nvSpPr>
        <p:spPr bwMode="auto">
          <a:xfrm>
            <a:off x="7468485" y="496014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3" name="AutoShape 44"/>
          <p:cNvSpPr>
            <a:spLocks noChangeArrowheads="1"/>
          </p:cNvSpPr>
          <p:nvPr/>
        </p:nvSpPr>
        <p:spPr bwMode="auto">
          <a:xfrm>
            <a:off x="8166985" y="546814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4" name="AutoShape 45"/>
          <p:cNvSpPr>
            <a:spLocks noChangeArrowheads="1"/>
          </p:cNvSpPr>
          <p:nvPr/>
        </p:nvSpPr>
        <p:spPr bwMode="auto">
          <a:xfrm>
            <a:off x="6992235" y="440769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5" name="AutoShape 46"/>
          <p:cNvSpPr>
            <a:spLocks noChangeArrowheads="1"/>
          </p:cNvSpPr>
          <p:nvPr/>
        </p:nvSpPr>
        <p:spPr bwMode="auto">
          <a:xfrm>
            <a:off x="7595485" y="563959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6" name="AutoShape 47"/>
          <p:cNvSpPr>
            <a:spLocks noChangeArrowheads="1"/>
          </p:cNvSpPr>
          <p:nvPr/>
        </p:nvSpPr>
        <p:spPr bwMode="auto">
          <a:xfrm>
            <a:off x="7385935" y="390604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7" name="AutoShape 48"/>
          <p:cNvSpPr>
            <a:spLocks noChangeArrowheads="1"/>
          </p:cNvSpPr>
          <p:nvPr/>
        </p:nvSpPr>
        <p:spPr bwMode="auto">
          <a:xfrm>
            <a:off x="5995285" y="541258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8" name="AutoShape 49"/>
          <p:cNvSpPr>
            <a:spLocks noChangeArrowheads="1"/>
          </p:cNvSpPr>
          <p:nvPr/>
        </p:nvSpPr>
        <p:spPr bwMode="auto">
          <a:xfrm>
            <a:off x="5614285" y="5545932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9" name="AutoShape 50"/>
          <p:cNvSpPr>
            <a:spLocks noChangeArrowheads="1"/>
          </p:cNvSpPr>
          <p:nvPr/>
        </p:nvSpPr>
        <p:spPr bwMode="auto">
          <a:xfrm>
            <a:off x="7376410" y="4031457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0" name="AutoShape 51"/>
          <p:cNvSpPr>
            <a:spLocks noChangeArrowheads="1"/>
          </p:cNvSpPr>
          <p:nvPr/>
        </p:nvSpPr>
        <p:spPr bwMode="auto">
          <a:xfrm>
            <a:off x="6928735" y="356314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1" name="AutoShape 52"/>
          <p:cNvSpPr>
            <a:spLocks noChangeArrowheads="1"/>
          </p:cNvSpPr>
          <p:nvPr/>
        </p:nvSpPr>
        <p:spPr bwMode="auto">
          <a:xfrm>
            <a:off x="8052685" y="413464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2" name="Line 53"/>
          <p:cNvSpPr>
            <a:spLocks noChangeShapeType="1"/>
          </p:cNvSpPr>
          <p:nvPr/>
        </p:nvSpPr>
        <p:spPr bwMode="auto">
          <a:xfrm flipH="1">
            <a:off x="4844348" y="5288757"/>
            <a:ext cx="1238250" cy="9969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3" name="Line 54"/>
          <p:cNvSpPr>
            <a:spLocks noChangeShapeType="1"/>
          </p:cNvSpPr>
          <p:nvPr/>
        </p:nvSpPr>
        <p:spPr bwMode="auto">
          <a:xfrm>
            <a:off x="6081010" y="3936207"/>
            <a:ext cx="1447800" cy="13335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4" name="Line 55"/>
          <p:cNvSpPr>
            <a:spLocks noChangeShapeType="1"/>
          </p:cNvSpPr>
          <p:nvPr/>
        </p:nvSpPr>
        <p:spPr bwMode="auto">
          <a:xfrm flipV="1">
            <a:off x="6309610" y="5307807"/>
            <a:ext cx="1219200" cy="1219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5" name="Line 56"/>
          <p:cNvSpPr>
            <a:spLocks noChangeShapeType="1"/>
          </p:cNvSpPr>
          <p:nvPr/>
        </p:nvSpPr>
        <p:spPr bwMode="auto">
          <a:xfrm flipV="1">
            <a:off x="4614160" y="3974307"/>
            <a:ext cx="1466850" cy="83820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6" name="Line 57"/>
          <p:cNvSpPr>
            <a:spLocks noChangeShapeType="1"/>
          </p:cNvSpPr>
          <p:nvPr/>
        </p:nvSpPr>
        <p:spPr bwMode="auto">
          <a:xfrm>
            <a:off x="4595110" y="4812507"/>
            <a:ext cx="1714500" cy="1695450"/>
          </a:xfrm>
          <a:prstGeom prst="line">
            <a:avLst/>
          </a:prstGeom>
          <a:noFill/>
          <a:ln w="15875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7" name="AutoShape 58"/>
          <p:cNvSpPr>
            <a:spLocks noChangeArrowheads="1"/>
          </p:cNvSpPr>
          <p:nvPr/>
        </p:nvSpPr>
        <p:spPr bwMode="auto">
          <a:xfrm>
            <a:off x="3566410" y="3250407"/>
            <a:ext cx="1638300" cy="457200"/>
          </a:xfrm>
          <a:prstGeom prst="curvedDownArrow">
            <a:avLst>
              <a:gd name="adj1" fmla="val 71667"/>
              <a:gd name="adj2" fmla="val 143333"/>
              <a:gd name="adj3" fmla="val 33333"/>
            </a:avLst>
          </a:prstGeom>
          <a:solidFill>
            <a:srgbClr val="008000"/>
          </a:soli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8" name="Text Box 59"/>
          <p:cNvSpPr txBox="1">
            <a:spLocks noChangeArrowheads="1"/>
          </p:cNvSpPr>
          <p:nvPr/>
        </p:nvSpPr>
        <p:spPr bwMode="auto">
          <a:xfrm>
            <a:off x="3566410" y="3936207"/>
            <a:ext cx="1905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l-GR" altLang="en-US" sz="2000">
                <a:latin typeface="Corbel" charset="0"/>
                <a:ea typeface="Corbel" charset="0"/>
                <a:cs typeface="Corbel" charset="0"/>
              </a:rPr>
              <a:t>Φ</a:t>
            </a:r>
            <a:r>
              <a:rPr lang="en-US" altLang="zh-CN" sz="2000">
                <a:latin typeface="Corbel" charset="0"/>
                <a:ea typeface="Corbel" charset="0"/>
                <a:cs typeface="Corbel" charset="0"/>
              </a:rPr>
              <a:t>:  </a:t>
            </a:r>
            <a:r>
              <a:rPr lang="en-US" altLang="zh-CN" sz="2000" b="1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000" b="1" baseline="-2500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b="1">
                <a:latin typeface="Corbel" charset="0"/>
                <a:ea typeface="Corbel" charset="0"/>
                <a:cs typeface="Corbel" charset="0"/>
              </a:rPr>
              <a:t>→</a:t>
            </a:r>
            <a:r>
              <a:rPr lang="en-US" altLang="zh-CN" sz="200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l-GR" altLang="en-US" sz="2000">
                <a:latin typeface="Corbel" charset="0"/>
                <a:ea typeface="Corbel" charset="0"/>
                <a:cs typeface="Corbel" charset="0"/>
              </a:rPr>
              <a:t>φ</a:t>
            </a:r>
            <a:r>
              <a:rPr lang="en-US" altLang="zh-CN" sz="2000">
                <a:latin typeface="Corbel" charset="0"/>
                <a:ea typeface="Corbel" charset="0"/>
                <a:cs typeface="Corbel" charset="0"/>
              </a:rPr>
              <a:t>(</a:t>
            </a:r>
            <a:r>
              <a:rPr lang="en-US" altLang="zh-CN" sz="2000" b="1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000">
                <a:latin typeface="Corbel" charset="0"/>
                <a:ea typeface="Corbel" charset="0"/>
                <a:cs typeface="Corbe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708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“Kernel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Trick”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21275"/>
          </a:xfrm>
        </p:spPr>
        <p:txBody>
          <a:bodyPr>
            <a:noAutofit/>
          </a:bodyPr>
          <a:lstStyle/>
          <a:p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The 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classifier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relies on dot product between 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vectors</a:t>
            </a:r>
            <a:endParaRPr lang="zh-CN" altLang="en-US" sz="2400" dirty="0" smtClean="0">
              <a:latin typeface="Corbel" charset="0"/>
              <a:ea typeface="Corbel" charset="0"/>
              <a:cs typeface="Corbel" charset="0"/>
            </a:endParaRPr>
          </a:p>
          <a:p>
            <a:pPr marL="0" indent="0" algn="ctr">
              <a:buNone/>
            </a:pPr>
            <a:r>
              <a:rPr lang="en-US" altLang="zh-CN" sz="4000" i="1" dirty="0" smtClean="0">
                <a:latin typeface="Corbel" charset="0"/>
                <a:ea typeface="Corbel" charset="0"/>
                <a:cs typeface="Corbel" charset="0"/>
              </a:rPr>
              <a:t>K</a:t>
            </a:r>
            <a:r>
              <a:rPr lang="en-US" altLang="zh-CN" sz="4000" dirty="0" smtClean="0">
                <a:latin typeface="Corbel" charset="0"/>
                <a:ea typeface="Corbel" charset="0"/>
                <a:cs typeface="Corbel" charset="0"/>
              </a:rPr>
              <a:t>(</a:t>
            </a:r>
            <a:r>
              <a:rPr lang="en-US" altLang="zh-CN" sz="4000" dirty="0" err="1" smtClean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4000" baseline="-25000" dirty="0" err="1" smtClean="0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4000" dirty="0" err="1" smtClean="0">
                <a:latin typeface="Corbel" charset="0"/>
                <a:ea typeface="Corbel" charset="0"/>
                <a:cs typeface="Corbel" charset="0"/>
              </a:rPr>
              <a:t>,x</a:t>
            </a:r>
            <a:r>
              <a:rPr lang="en-US" altLang="zh-CN" sz="4000" baseline="-25000" dirty="0" err="1" smtClean="0">
                <a:latin typeface="Corbel" charset="0"/>
                <a:ea typeface="Corbel" charset="0"/>
                <a:cs typeface="Corbel" charset="0"/>
              </a:rPr>
              <a:t>j</a:t>
            </a:r>
            <a:r>
              <a:rPr lang="en-US" altLang="zh-CN" sz="4000" dirty="0">
                <a:latin typeface="Corbel" charset="0"/>
                <a:ea typeface="Corbel" charset="0"/>
                <a:cs typeface="Corbel" charset="0"/>
              </a:rPr>
              <a:t>)=</a:t>
            </a:r>
            <a:r>
              <a:rPr lang="en-US" altLang="zh-CN" sz="4000" dirty="0" err="1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4000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4000" baseline="30000" dirty="0" err="1">
                <a:latin typeface="Corbel" charset="0"/>
                <a:ea typeface="Corbel" charset="0"/>
                <a:cs typeface="Corbel" charset="0"/>
              </a:rPr>
              <a:t>T</a:t>
            </a:r>
            <a:r>
              <a:rPr lang="en-US" altLang="zh-CN" sz="4000" dirty="0" err="1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4000" baseline="-25000" dirty="0" err="1">
                <a:latin typeface="Corbel" charset="0"/>
                <a:ea typeface="Corbel" charset="0"/>
                <a:cs typeface="Corbel" charset="0"/>
              </a:rPr>
              <a:t>j</a:t>
            </a:r>
            <a:endParaRPr lang="en-US" altLang="zh-CN" sz="4000" baseline="-25000" dirty="0">
              <a:latin typeface="Corbel" charset="0"/>
              <a:ea typeface="Corbel" charset="0"/>
              <a:cs typeface="Corbel" charset="0"/>
            </a:endParaRPr>
          </a:p>
          <a:p>
            <a:endParaRPr lang="zh-CN" altLang="en-US" sz="2400" dirty="0" smtClean="0">
              <a:latin typeface="Corbel" charset="0"/>
              <a:ea typeface="Corbel" charset="0"/>
              <a:cs typeface="Corbel" charset="0"/>
            </a:endParaRPr>
          </a:p>
          <a:p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If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every data point is mapped into high-dimensional space via some transformation </a:t>
            </a:r>
            <a:r>
              <a:rPr lang="el-GR" altLang="en-US" sz="2400" dirty="0">
                <a:latin typeface="Corbel" charset="0"/>
                <a:ea typeface="Corbel" charset="0"/>
                <a:cs typeface="Corbel" charset="0"/>
              </a:rPr>
              <a:t>Φ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:  x</a:t>
            </a:r>
            <a:r>
              <a:rPr lang="en-US" altLang="zh-CN" sz="2400" baseline="-250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→ </a:t>
            </a:r>
            <a:r>
              <a:rPr lang="el-GR" altLang="en-US" sz="2400" dirty="0">
                <a:latin typeface="Corbel" charset="0"/>
                <a:ea typeface="Corbel" charset="0"/>
                <a:cs typeface="Corbel" charset="0"/>
              </a:rPr>
              <a:t>φ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(x), the dot product becomes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:</a:t>
            </a:r>
            <a:endParaRPr lang="zh-CN" altLang="en-US" sz="2400" dirty="0" smtClean="0">
              <a:latin typeface="Corbel" charset="0"/>
              <a:ea typeface="Corbel" charset="0"/>
              <a:cs typeface="Corbel" charset="0"/>
            </a:endParaRPr>
          </a:p>
          <a:p>
            <a:endParaRPr lang="en-US" altLang="zh-CN" sz="2400" dirty="0">
              <a:latin typeface="Corbel" charset="0"/>
              <a:ea typeface="Corbel" charset="0"/>
              <a:cs typeface="Corbel" charset="0"/>
            </a:endParaRPr>
          </a:p>
          <a:p>
            <a:pPr algn="ctr">
              <a:buFont typeface="Wingdings" charset="2"/>
              <a:buNone/>
            </a:pPr>
            <a:r>
              <a:rPr lang="en-US" altLang="zh-CN" sz="4000" i="1" dirty="0">
                <a:latin typeface="Corbel" charset="0"/>
                <a:ea typeface="Corbel" charset="0"/>
                <a:cs typeface="Corbel" charset="0"/>
              </a:rPr>
              <a:t>K</a:t>
            </a:r>
            <a:r>
              <a:rPr lang="en-US" altLang="zh-CN" sz="4000" dirty="0">
                <a:latin typeface="Corbel" charset="0"/>
                <a:ea typeface="Corbel" charset="0"/>
                <a:cs typeface="Corbel" charset="0"/>
              </a:rPr>
              <a:t>(</a:t>
            </a:r>
            <a:r>
              <a:rPr lang="en-US" altLang="zh-CN" sz="4000" dirty="0" err="1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4000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4000" dirty="0" err="1">
                <a:latin typeface="Corbel" charset="0"/>
                <a:ea typeface="Corbel" charset="0"/>
                <a:cs typeface="Corbel" charset="0"/>
              </a:rPr>
              <a:t>,x</a:t>
            </a:r>
            <a:r>
              <a:rPr lang="en-US" altLang="zh-CN" sz="4000" baseline="-25000" dirty="0" err="1">
                <a:latin typeface="Corbel" charset="0"/>
                <a:ea typeface="Corbel" charset="0"/>
                <a:cs typeface="Corbel" charset="0"/>
              </a:rPr>
              <a:t>j</a:t>
            </a:r>
            <a:r>
              <a:rPr lang="en-US" altLang="zh-CN" sz="4000" dirty="0">
                <a:latin typeface="Corbel" charset="0"/>
                <a:ea typeface="Corbel" charset="0"/>
                <a:cs typeface="Corbel" charset="0"/>
              </a:rPr>
              <a:t>)= </a:t>
            </a:r>
            <a:r>
              <a:rPr lang="el-GR" altLang="en-US" sz="4000" dirty="0">
                <a:latin typeface="Corbel" charset="0"/>
                <a:ea typeface="Corbel" charset="0"/>
                <a:cs typeface="Corbel" charset="0"/>
              </a:rPr>
              <a:t>φ</a:t>
            </a:r>
            <a:r>
              <a:rPr lang="en-US" altLang="zh-CN" sz="4000" dirty="0">
                <a:latin typeface="Corbel" charset="0"/>
                <a:ea typeface="Corbel" charset="0"/>
                <a:cs typeface="Corbel" charset="0"/>
              </a:rPr>
              <a:t>(x</a:t>
            </a:r>
            <a:r>
              <a:rPr lang="en-US" altLang="zh-CN" sz="4000" baseline="-25000" dirty="0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4000" dirty="0">
                <a:latin typeface="Corbel" charset="0"/>
                <a:ea typeface="Corbel" charset="0"/>
                <a:cs typeface="Corbel" charset="0"/>
              </a:rPr>
              <a:t>)</a:t>
            </a:r>
            <a:r>
              <a:rPr lang="en-US" altLang="zh-CN" sz="4000" baseline="-250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4000" baseline="30000" dirty="0">
                <a:latin typeface="Corbel" charset="0"/>
                <a:ea typeface="Corbel" charset="0"/>
                <a:cs typeface="Corbel" charset="0"/>
              </a:rPr>
              <a:t>T</a:t>
            </a:r>
            <a:r>
              <a:rPr lang="el-GR" altLang="en-US" sz="4000" dirty="0">
                <a:latin typeface="Corbel" charset="0"/>
                <a:ea typeface="Corbel" charset="0"/>
                <a:cs typeface="Corbel" charset="0"/>
              </a:rPr>
              <a:t>φ</a:t>
            </a:r>
            <a:r>
              <a:rPr lang="en-US" altLang="zh-CN" sz="4000" dirty="0">
                <a:latin typeface="Corbel" charset="0"/>
                <a:ea typeface="Corbel" charset="0"/>
                <a:cs typeface="Corbel" charset="0"/>
              </a:rPr>
              <a:t>(</a:t>
            </a:r>
            <a:r>
              <a:rPr lang="en-US" altLang="zh-CN" sz="4000" dirty="0" err="1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4000" baseline="-25000" dirty="0" err="1">
                <a:latin typeface="Corbel" charset="0"/>
                <a:ea typeface="Corbel" charset="0"/>
                <a:cs typeface="Corbel" charset="0"/>
              </a:rPr>
              <a:t>j</a:t>
            </a:r>
            <a:r>
              <a:rPr lang="en-US" altLang="zh-CN" sz="4000" dirty="0">
                <a:latin typeface="Corbel" charset="0"/>
                <a:ea typeface="Corbel" charset="0"/>
                <a:cs typeface="Corbel" charset="0"/>
              </a:rPr>
              <a:t>)</a:t>
            </a:r>
          </a:p>
          <a:p>
            <a:endParaRPr lang="zh-CN" altLang="en-US" sz="2400" dirty="0" smtClean="0">
              <a:latin typeface="Corbel" charset="0"/>
              <a:ea typeface="Corbel" charset="0"/>
              <a:cs typeface="Corbel" charset="0"/>
            </a:endParaRPr>
          </a:p>
          <a:p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A </a:t>
            </a:r>
            <a:r>
              <a:rPr lang="en-US" altLang="zh-CN" sz="2400" i="1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kernel function</a:t>
            </a:r>
            <a:r>
              <a:rPr lang="en-US" altLang="zh-CN" sz="24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is some function that corresponds to an inner product in some expanded feature space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.</a:t>
            </a:r>
            <a:endParaRPr lang="en-US" altLang="zh-CN" sz="24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3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What Functions are Kernels</a:t>
            </a:r>
            <a:r>
              <a:rPr lang="en-US" altLang="zh-CN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For some functions </a:t>
            </a:r>
            <a:r>
              <a:rPr lang="en-US" altLang="zh-CN" sz="2400" i="1" dirty="0" smtClean="0">
                <a:latin typeface="Corbel" charset="0"/>
                <a:ea typeface="Corbel" charset="0"/>
                <a:cs typeface="Corbel" charset="0"/>
              </a:rPr>
              <a:t>K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(</a:t>
            </a:r>
            <a:r>
              <a:rPr lang="en-US" altLang="zh-CN" sz="2400" dirty="0" err="1" smtClean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aseline="-25000" dirty="0" err="1" smtClean="0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400" dirty="0" err="1" smtClean="0">
                <a:latin typeface="Corbel" charset="0"/>
                <a:ea typeface="Corbel" charset="0"/>
                <a:cs typeface="Corbel" charset="0"/>
              </a:rPr>
              <a:t>,x</a:t>
            </a:r>
            <a:r>
              <a:rPr lang="en-US" altLang="zh-CN" sz="2400" baseline="-25000" dirty="0" err="1" smtClean="0">
                <a:latin typeface="Corbel" charset="0"/>
                <a:ea typeface="Corbel" charset="0"/>
                <a:cs typeface="Corbel" charset="0"/>
              </a:rPr>
              <a:t>j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) checking that </a:t>
            </a:r>
          </a:p>
          <a:p>
            <a:pPr>
              <a:buFont typeface="Wingdings" charset="2"/>
              <a:buNone/>
            </a:pPr>
            <a:r>
              <a:rPr lang="en-US" altLang="zh-CN" sz="2400" i="1" dirty="0" smtClean="0">
                <a:latin typeface="Corbel" charset="0"/>
                <a:ea typeface="Corbel" charset="0"/>
                <a:cs typeface="Corbel" charset="0"/>
              </a:rPr>
              <a:t>                K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(</a:t>
            </a:r>
            <a:r>
              <a:rPr lang="en-US" altLang="zh-CN" sz="2400" dirty="0" err="1" smtClean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aseline="-25000" dirty="0" err="1" smtClean="0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400" dirty="0" err="1" smtClean="0">
                <a:latin typeface="Corbel" charset="0"/>
                <a:ea typeface="Corbel" charset="0"/>
                <a:cs typeface="Corbel" charset="0"/>
              </a:rPr>
              <a:t>,x</a:t>
            </a:r>
            <a:r>
              <a:rPr lang="en-US" altLang="zh-CN" sz="2400" baseline="-25000" dirty="0" err="1" smtClean="0">
                <a:latin typeface="Corbel" charset="0"/>
                <a:ea typeface="Corbel" charset="0"/>
                <a:cs typeface="Corbel" charset="0"/>
              </a:rPr>
              <a:t>j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)= </a:t>
            </a:r>
            <a:r>
              <a:rPr lang="el-GR" altLang="en-US" sz="2400" dirty="0" smtClean="0">
                <a:latin typeface="Corbel" charset="0"/>
                <a:ea typeface="Corbel" charset="0"/>
                <a:cs typeface="Corbel" charset="0"/>
              </a:rPr>
              <a:t>φ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(x</a:t>
            </a:r>
            <a:r>
              <a:rPr lang="en-US" altLang="zh-CN" sz="2400" baseline="-25000" dirty="0" smtClean="0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)</a:t>
            </a:r>
            <a:r>
              <a:rPr lang="en-US" altLang="zh-CN" sz="2400" baseline="-25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baseline="30000" dirty="0" smtClean="0">
                <a:latin typeface="Corbel" charset="0"/>
                <a:ea typeface="Corbel" charset="0"/>
                <a:cs typeface="Corbel" charset="0"/>
              </a:rPr>
              <a:t>T</a:t>
            </a:r>
            <a:r>
              <a:rPr lang="el-GR" altLang="en-US" sz="2400" dirty="0" smtClean="0">
                <a:latin typeface="Corbel" charset="0"/>
                <a:ea typeface="Corbel" charset="0"/>
                <a:cs typeface="Corbel" charset="0"/>
              </a:rPr>
              <a:t>φ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(</a:t>
            </a:r>
            <a:r>
              <a:rPr lang="en-US" altLang="zh-CN" sz="2400" dirty="0" err="1" smtClean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aseline="-25000" dirty="0" err="1" smtClean="0">
                <a:latin typeface="Corbel" charset="0"/>
                <a:ea typeface="Corbel" charset="0"/>
                <a:cs typeface="Corbel" charset="0"/>
              </a:rPr>
              <a:t>j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) can be cumbersome. </a:t>
            </a:r>
          </a:p>
          <a:p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Mercer’s theorem:  </a:t>
            </a:r>
          </a:p>
          <a:p>
            <a:pPr algn="ctr">
              <a:buFont typeface="Wingdings" charset="2"/>
              <a:buNone/>
            </a:pPr>
            <a:r>
              <a:rPr lang="en-US" altLang="zh-CN" sz="2400" i="1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Every semi-positive definite symmetric function is a kernel</a:t>
            </a:r>
          </a:p>
          <a:p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Semi-positive definite symmetric functions correspond to a semi-positive definite symmetric Gram matrix:</a:t>
            </a:r>
          </a:p>
          <a:p>
            <a:pPr algn="ctr">
              <a:buFont typeface="Wingdings" charset="2"/>
              <a:buNone/>
            </a:pPr>
            <a:endParaRPr lang="en-US" altLang="zh-CN" sz="2400" i="1" dirty="0" smtClean="0">
              <a:latin typeface="Corbel" charset="0"/>
              <a:ea typeface="Corbel" charset="0"/>
              <a:cs typeface="Corbel" charset="0"/>
            </a:endParaRPr>
          </a:p>
          <a:p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5" name="Group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302757"/>
              </p:ext>
            </p:extLst>
          </p:nvPr>
        </p:nvGraphicFramePr>
        <p:xfrm>
          <a:off x="1566472" y="4358005"/>
          <a:ext cx="6858000" cy="1803400"/>
        </p:xfrm>
        <a:graphic>
          <a:graphicData uri="http://schemas.openxmlformats.org/drawingml/2006/table">
            <a:tbl>
              <a:tblPr/>
              <a:tblGrid>
                <a:gridCol w="1370013"/>
                <a:gridCol w="1373187"/>
                <a:gridCol w="1371600"/>
                <a:gridCol w="1373188"/>
                <a:gridCol w="1370012"/>
              </a:tblGrid>
              <a:tr h="450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…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…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…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…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…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…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1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2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3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charset="0"/>
                          <a:ea typeface="宋体" charset="0"/>
                        </a:rPr>
                        <a:t>…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6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1pPr>
                      <a:lvl2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60000"/>
                        <a:buFont typeface="Wingdings" charset="2"/>
                        <a:defRPr sz="22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2pPr>
                      <a:lvl3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3pPr>
                      <a:lvl4pPr algn="l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4pPr>
                      <a:lvl5pPr algn="l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charset="0"/>
                          <a:ea typeface="宋体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charset="2"/>
                        <a:buNone/>
                        <a:tabLst/>
                      </a:pPr>
                      <a:r>
                        <a:rPr kumimoji="0" lang="en-US" altLang="zh-CN" sz="20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K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(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,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x</a:t>
                      </a:r>
                      <a:r>
                        <a:rPr kumimoji="0" lang="en-US" altLang="zh-CN" sz="20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N</a:t>
                      </a: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 Box 44"/>
          <p:cNvSpPr txBox="1">
            <a:spLocks noChangeArrowheads="1"/>
          </p:cNvSpPr>
          <p:nvPr/>
        </p:nvSpPr>
        <p:spPr bwMode="auto">
          <a:xfrm>
            <a:off x="728272" y="5043805"/>
            <a:ext cx="971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400" b="1" dirty="0" smtClean="0">
                <a:latin typeface="Corbel" charset="0"/>
                <a:ea typeface="Corbel" charset="0"/>
                <a:cs typeface="Corbel" charset="0"/>
              </a:rPr>
              <a:t>K</a:t>
            </a:r>
            <a:r>
              <a:rPr lang="zh-CN" altLang="en-US" sz="2400" b="1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b="1" dirty="0" smtClean="0">
                <a:latin typeface="Corbel" charset="0"/>
                <a:ea typeface="Corbel" charset="0"/>
                <a:cs typeface="Corbel" charset="0"/>
              </a:rPr>
              <a:t>=</a:t>
            </a:r>
            <a:endParaRPr lang="en-US" altLang="zh-CN" sz="2400" b="1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22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Gulim" panose="020B0600000101010101" pitchFamily="34" charset="-127"/>
              </a:rPr>
              <a:t>Example: </a:t>
            </a:r>
            <a:r>
              <a:rPr lang="en-US" altLang="zh-CN" dirty="0" smtClean="0">
                <a:ea typeface="Gulim" panose="020B0600000101010101" pitchFamily="34" charset="-127"/>
              </a:rPr>
              <a:t>A</a:t>
            </a:r>
            <a:r>
              <a:rPr lang="zh-CN" altLang="en-US" dirty="0" smtClean="0">
                <a:ea typeface="Gulim" panose="020B0600000101010101" pitchFamily="34" charset="-127"/>
              </a:rPr>
              <a:t> </a:t>
            </a:r>
            <a:r>
              <a:rPr lang="en-US" altLang="ko-KR" dirty="0" smtClean="0">
                <a:ea typeface="Gulim" panose="020B0600000101010101" pitchFamily="34" charset="-127"/>
              </a:rPr>
              <a:t>Kernel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</p:spPr>
            <p:txBody>
              <a:bodyPr/>
              <a:lstStyle/>
              <a:p>
                <a:pPr marL="342900" lvl="1" indent="-342900">
                  <a:buFont typeface="Arial"/>
                  <a:buChar char="•"/>
                </a:pPr>
                <a:r>
                  <a:rPr lang="en-US" altLang="ko-KR" sz="2000" dirty="0" smtClean="0">
                    <a:ea typeface="Gulim" panose="020B0600000101010101" pitchFamily="34" charset="-127"/>
                  </a:rPr>
                  <a:t>Polynomial kernel</a:t>
                </a:r>
                <a:r>
                  <a:rPr lang="zh-CN" altLang="en-US" sz="2000" dirty="0" smtClean="0">
                    <a:ea typeface="Gulim" panose="020B0600000101010101" pitchFamily="34" charset="-127"/>
                  </a:rPr>
                  <a:t> </a:t>
                </a:r>
                <a:r>
                  <a:rPr lang="en-US" altLang="ko-KR" sz="2000" dirty="0" smtClean="0">
                    <a:ea typeface="Gulim" panose="020B0600000101010101" pitchFamily="34" charset="-127"/>
                  </a:rPr>
                  <a:t>of </a:t>
                </a:r>
                <a:r>
                  <a:rPr lang="en-US" altLang="ko-KR" sz="2000" dirty="0">
                    <a:ea typeface="Gulim" panose="020B0600000101010101" pitchFamily="34" charset="-127"/>
                  </a:rPr>
                  <a:t>degree </a:t>
                </a:r>
                <a:r>
                  <a:rPr lang="en-US" altLang="ko-KR" sz="2000" dirty="0" smtClean="0">
                    <a:ea typeface="Gulim" panose="020B0600000101010101" pitchFamily="34" charset="-127"/>
                  </a:rPr>
                  <a:t>h</a:t>
                </a:r>
                <a:r>
                  <a:rPr lang="en-US" altLang="zh-CN" sz="2000" dirty="0" smtClean="0">
                    <a:ea typeface="Gulim" panose="020B0600000101010101" pitchFamily="34" charset="-127"/>
                  </a:rPr>
                  <a:t>=2</a:t>
                </a:r>
                <a:r>
                  <a:rPr lang="en-US" altLang="ko-KR" sz="2000" dirty="0" smtClean="0">
                    <a:ea typeface="Gulim" panose="020B0600000101010101" pitchFamily="34" charset="-127"/>
                  </a:rPr>
                  <a:t>:  </a:t>
                </a:r>
                <a:r>
                  <a:rPr lang="en-US" altLang="ko-KR" sz="2000" i="1" dirty="0">
                    <a:ea typeface="Gulim" panose="020B0600000101010101" pitchFamily="34" charset="-127"/>
                  </a:rPr>
                  <a:t>K</a:t>
                </a:r>
                <a:r>
                  <a:rPr lang="en-US" altLang="ko-KR" sz="2000" dirty="0">
                    <a:ea typeface="Gulim" panose="020B0600000101010101" pitchFamily="34" charset="-127"/>
                  </a:rPr>
                  <a:t>(</a:t>
                </a:r>
                <a:r>
                  <a:rPr lang="en-US" altLang="ko-KR" sz="2000" b="1" i="1" dirty="0">
                    <a:ea typeface="Gulim" panose="020B0600000101010101" pitchFamily="34" charset="-127"/>
                  </a:rPr>
                  <a:t>X</a:t>
                </a:r>
                <a:r>
                  <a:rPr lang="en-US" altLang="ko-KR" sz="2000" i="1" baseline="-25000" dirty="0">
                    <a:ea typeface="Gulim" panose="020B0600000101010101" pitchFamily="34" charset="-127"/>
                  </a:rPr>
                  <a:t>i</a:t>
                </a:r>
                <a:r>
                  <a:rPr lang="en-US" altLang="ko-KR" sz="2000" dirty="0">
                    <a:ea typeface="Gulim" panose="020B0600000101010101" pitchFamily="34" charset="-127"/>
                  </a:rPr>
                  <a:t>, </a:t>
                </a:r>
                <a:r>
                  <a:rPr lang="en-US" altLang="ko-KR" sz="2000" b="1" i="1" dirty="0" err="1">
                    <a:ea typeface="Gulim" panose="020B0600000101010101" pitchFamily="34" charset="-127"/>
                  </a:rPr>
                  <a:t>X</a:t>
                </a:r>
                <a:r>
                  <a:rPr lang="en-US" altLang="ko-KR" sz="2000" b="1" i="1" baseline="-25000" dirty="0" err="1">
                    <a:ea typeface="Gulim" panose="020B0600000101010101" pitchFamily="34" charset="-127"/>
                  </a:rPr>
                  <a:t>j</a:t>
                </a:r>
                <a:r>
                  <a:rPr lang="en-US" altLang="ko-KR" sz="2000" dirty="0">
                    <a:ea typeface="Gulim" panose="020B0600000101010101" pitchFamily="34" charset="-127"/>
                  </a:rPr>
                  <a:t>) = </a:t>
                </a:r>
                <a:r>
                  <a:rPr lang="en-US" altLang="ko-KR" sz="2000" b="1" i="1" dirty="0" err="1" smtClean="0">
                    <a:ea typeface="Gulim" panose="020B0600000101010101" pitchFamily="34" charset="-127"/>
                  </a:rPr>
                  <a:t>X</a:t>
                </a:r>
                <a:r>
                  <a:rPr lang="en-US" altLang="ko-KR" sz="2000" b="1" i="1" baseline="-25000" dirty="0" err="1" smtClean="0">
                    <a:ea typeface="Gulim" panose="020B0600000101010101" pitchFamily="34" charset="-127"/>
                  </a:rPr>
                  <a:t>i</a:t>
                </a:r>
                <a:r>
                  <a:rPr lang="en-US" altLang="ko-KR" sz="2000" dirty="0" err="1">
                    <a:ea typeface="Gulim" panose="020B0600000101010101" pitchFamily="34" charset="-127"/>
                  </a:rPr>
                  <a:t>∙</a:t>
                </a:r>
                <a:r>
                  <a:rPr lang="en-US" altLang="ko-KR" sz="2000" b="1" i="1" dirty="0" err="1">
                    <a:ea typeface="Gulim" panose="020B0600000101010101" pitchFamily="34" charset="-127"/>
                  </a:rPr>
                  <a:t>X</a:t>
                </a:r>
                <a:r>
                  <a:rPr lang="en-US" altLang="ko-KR" sz="2000" b="1" i="1" baseline="-25000" dirty="0" err="1">
                    <a:ea typeface="Gulim" panose="020B0600000101010101" pitchFamily="34" charset="-127"/>
                  </a:rPr>
                  <a:t>j</a:t>
                </a:r>
                <a:r>
                  <a:rPr lang="en-US" altLang="ko-KR" sz="2000" dirty="0">
                    <a:ea typeface="Gulim" panose="020B0600000101010101" pitchFamily="34" charset="-127"/>
                  </a:rPr>
                  <a:t> </a:t>
                </a:r>
                <a:r>
                  <a:rPr lang="en-US" altLang="zh-CN" sz="2000" baseline="30000" dirty="0" smtClean="0">
                    <a:ea typeface="Gulim" panose="020B0600000101010101" pitchFamily="34" charset="-127"/>
                  </a:rPr>
                  <a:t>2</a:t>
                </a:r>
                <a:r>
                  <a:rPr lang="zh-CN" altLang="en-US" sz="2000" dirty="0" smtClean="0">
                    <a:ea typeface="Gulim" panose="020B0600000101010101" pitchFamily="34" charset="-127"/>
                  </a:rPr>
                  <a:t> </a:t>
                </a:r>
                <a:r>
                  <a:rPr lang="zh-CN" altLang="en-US" sz="2000" dirty="0" smtClean="0">
                    <a:ea typeface="Gulim" panose="020B0600000101010101" pitchFamily="34" charset="-127"/>
                    <a:sym typeface="Wingdings"/>
                  </a:rPr>
                  <a:t></a:t>
                </a:r>
                <a:r>
                  <a:rPr lang="zh-CN" altLang="en-US" sz="2000" dirty="0" smtClean="0">
                    <a:ea typeface="Gulim" panose="020B0600000101010101" pitchFamily="34" charset="-127"/>
                  </a:rPr>
                  <a:t> </a:t>
                </a:r>
                <a:r>
                  <a:rPr lang="en-US" altLang="zh-CN" sz="2000" dirty="0" err="1" smtClean="0">
                    <a:ea typeface="Gulim" panose="020B0600000101010101" pitchFamily="34" charset="-127"/>
                  </a:rPr>
                  <a:t>φ</a:t>
                </a:r>
                <a:r>
                  <a:rPr lang="en-US" altLang="zh-CN" sz="2000" dirty="0" smtClean="0">
                    <a:ea typeface="Gulim" panose="020B0600000101010101" pitchFamily="34" charset="-127"/>
                  </a:rPr>
                  <a:t>(x,</a:t>
                </a:r>
                <a:r>
                  <a:rPr lang="zh-CN" altLang="en-US" sz="2000" dirty="0" smtClean="0">
                    <a:ea typeface="Gulim" panose="020B0600000101010101" pitchFamily="34" charset="-127"/>
                  </a:rPr>
                  <a:t> </a:t>
                </a:r>
                <a:r>
                  <a:rPr lang="en-US" altLang="zh-CN" sz="2000" dirty="0" smtClean="0">
                    <a:ea typeface="Gulim" panose="020B0600000101010101" pitchFamily="34" charset="-127"/>
                  </a:rPr>
                  <a:t>y)</a:t>
                </a:r>
                <a:r>
                  <a:rPr lang="zh-CN" altLang="en-US" sz="2000" dirty="0" smtClean="0">
                    <a:ea typeface="Gulim" panose="020B0600000101010101" pitchFamily="34" charset="-127"/>
                  </a:rPr>
                  <a:t> </a:t>
                </a:r>
                <a:r>
                  <a:rPr lang="en-US" altLang="zh-CN" sz="2000" dirty="0" smtClean="0">
                    <a:ea typeface="Gulim" panose="020B0600000101010101" pitchFamily="34" charset="-127"/>
                  </a:rPr>
                  <a:t>=</a:t>
                </a:r>
                <a:r>
                  <a:rPr lang="zh-CN" altLang="en-US" sz="2000" dirty="0" smtClean="0">
                    <a:ea typeface="Gulim" panose="020B0600000101010101" pitchFamily="34" charset="-127"/>
                  </a:rPr>
                  <a:t> </a:t>
                </a:r>
                <a:r>
                  <a:rPr lang="en-US" altLang="zh-CN" sz="2000" dirty="0" smtClean="0">
                    <a:ea typeface="Gulim" panose="020B0600000101010101" pitchFamily="34" charset="-127"/>
                  </a:rPr>
                  <a:t>(x</a:t>
                </a:r>
                <a:r>
                  <a:rPr lang="en-US" altLang="zh-CN" sz="2000" baseline="30000" dirty="0" smtClean="0">
                    <a:ea typeface="Gulim" panose="020B0600000101010101" pitchFamily="34" charset="-127"/>
                  </a:rPr>
                  <a:t>2</a:t>
                </a:r>
                <a:r>
                  <a:rPr lang="en-US" altLang="zh-CN" sz="2000" dirty="0" smtClean="0">
                    <a:ea typeface="Gulim" panose="020B0600000101010101" pitchFamily="34" charset="-127"/>
                  </a:rPr>
                  <a:t>,</a:t>
                </a:r>
                <a:r>
                  <a:rPr lang="zh-CN" altLang="en-US" sz="2000" dirty="0" smtClean="0">
                    <a:ea typeface="Gulim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2000" i="1" smtClean="0">
                            <a:latin typeface="Cambria Math" charset="0"/>
                            <a:ea typeface="Gulim" panose="020B0600000101010101" pitchFamily="34" charset="-127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latin typeface="Cambria Math" charset="0"/>
                            <a:ea typeface="Gulim" panose="020B0600000101010101" pitchFamily="34" charset="-127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000" dirty="0" err="1" smtClean="0">
                    <a:ea typeface="Gulim" panose="020B0600000101010101" pitchFamily="34" charset="-127"/>
                  </a:rPr>
                  <a:t>xy</a:t>
                </a:r>
                <a:r>
                  <a:rPr lang="en-US" altLang="zh-CN" sz="2000" dirty="0" smtClean="0">
                    <a:ea typeface="Gulim" panose="020B0600000101010101" pitchFamily="34" charset="-127"/>
                  </a:rPr>
                  <a:t>,</a:t>
                </a:r>
                <a:r>
                  <a:rPr lang="zh-CN" altLang="en-US" sz="2000" dirty="0" smtClean="0">
                    <a:ea typeface="Gulim" panose="020B0600000101010101" pitchFamily="34" charset="-127"/>
                  </a:rPr>
                  <a:t> </a:t>
                </a:r>
                <a:r>
                  <a:rPr lang="en-US" altLang="zh-CN" sz="2000" dirty="0" smtClean="0">
                    <a:ea typeface="Gulim" panose="020B0600000101010101" pitchFamily="34" charset="-127"/>
                  </a:rPr>
                  <a:t>y</a:t>
                </a:r>
                <a:r>
                  <a:rPr lang="en-US" altLang="zh-CN" sz="2000" baseline="30000" dirty="0" smtClean="0">
                    <a:ea typeface="Gulim" panose="020B0600000101010101" pitchFamily="34" charset="-127"/>
                  </a:rPr>
                  <a:t>2</a:t>
                </a:r>
                <a:r>
                  <a:rPr lang="en-US" altLang="zh-CN" sz="2000" dirty="0" smtClean="0">
                    <a:ea typeface="Gulim" panose="020B0600000101010101" pitchFamily="34" charset="-127"/>
                  </a:rPr>
                  <a:t>)</a:t>
                </a:r>
                <a:endParaRPr lang="zh-CN" altLang="en-US" sz="2000" dirty="0" smtClean="0">
                  <a:ea typeface="Gulim" panose="020B0600000101010101" pitchFamily="34" charset="-127"/>
                </a:endParaRPr>
              </a:p>
              <a:p>
                <a:r>
                  <a:rPr lang="en-US" altLang="ko-KR" sz="2000" dirty="0" smtClean="0">
                    <a:ea typeface="Gulim" panose="020B0600000101010101" pitchFamily="34" charset="-127"/>
                  </a:rPr>
                  <a:t>Suppose there are 5 original 2-dimensional points: </a:t>
                </a:r>
              </a:p>
              <a:p>
                <a:pPr lvl="1"/>
                <a:r>
                  <a:rPr lang="en-US" altLang="ko-KR" sz="2000" dirty="0">
                    <a:ea typeface="Gulim" panose="020B0600000101010101" pitchFamily="34" charset="-127"/>
                  </a:rPr>
                  <a:t>x</a:t>
                </a:r>
                <a:r>
                  <a:rPr lang="en-US" altLang="ko-KR" sz="2000" baseline="-25000" dirty="0">
                    <a:ea typeface="Gulim" panose="020B0600000101010101" pitchFamily="34" charset="-127"/>
                  </a:rPr>
                  <a:t>1</a:t>
                </a:r>
                <a:r>
                  <a:rPr lang="en-US" altLang="ko-KR" sz="2000" dirty="0" smtClean="0">
                    <a:ea typeface="Gulim" panose="020B0600000101010101" pitchFamily="34" charset="-127"/>
                  </a:rPr>
                  <a:t>(0, 0), x</a:t>
                </a:r>
                <a:r>
                  <a:rPr lang="en-US" altLang="ko-KR" sz="2000" baseline="-25000" dirty="0" smtClean="0">
                    <a:ea typeface="Gulim" panose="020B0600000101010101" pitchFamily="34" charset="-127"/>
                  </a:rPr>
                  <a:t>2</a:t>
                </a:r>
                <a:r>
                  <a:rPr lang="en-US" altLang="ko-KR" sz="2000" dirty="0" smtClean="0">
                    <a:ea typeface="Gulim" panose="020B0600000101010101" pitchFamily="34" charset="-127"/>
                  </a:rPr>
                  <a:t>(4, 4), x</a:t>
                </a:r>
                <a:r>
                  <a:rPr lang="en-US" altLang="ko-KR" sz="2000" baseline="-25000" dirty="0" smtClean="0">
                    <a:ea typeface="Gulim" panose="020B0600000101010101" pitchFamily="34" charset="-127"/>
                  </a:rPr>
                  <a:t>3</a:t>
                </a:r>
                <a:r>
                  <a:rPr lang="en-US" altLang="ko-KR" sz="2000" dirty="0" smtClean="0">
                    <a:ea typeface="Gulim" panose="020B0600000101010101" pitchFamily="34" charset="-127"/>
                  </a:rPr>
                  <a:t>(-4, 4), x</a:t>
                </a:r>
                <a:r>
                  <a:rPr lang="en-US" altLang="ko-KR" sz="2000" baseline="-25000" dirty="0" smtClean="0">
                    <a:ea typeface="Gulim" panose="020B0600000101010101" pitchFamily="34" charset="-127"/>
                  </a:rPr>
                  <a:t>4</a:t>
                </a:r>
                <a:r>
                  <a:rPr lang="en-US" altLang="ko-KR" sz="2000" dirty="0" smtClean="0">
                    <a:ea typeface="Gulim" panose="020B0600000101010101" pitchFamily="34" charset="-127"/>
                  </a:rPr>
                  <a:t>(-4, -4), x</a:t>
                </a:r>
                <a:r>
                  <a:rPr lang="en-US" altLang="ko-KR" sz="2000" baseline="-25000" dirty="0" smtClean="0">
                    <a:ea typeface="Gulim" panose="020B0600000101010101" pitchFamily="34" charset="-127"/>
                  </a:rPr>
                  <a:t>5</a:t>
                </a:r>
                <a:r>
                  <a:rPr lang="en-US" altLang="ko-KR" sz="2000" dirty="0" smtClean="0">
                    <a:ea typeface="Gulim" panose="020B0600000101010101" pitchFamily="34" charset="-127"/>
                  </a:rPr>
                  <a:t>(4, -4)</a:t>
                </a:r>
                <a:endParaRPr lang="en-US" altLang="ko-KR" sz="2000" dirty="0">
                  <a:ea typeface="Gulim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  <a:blipFill rotWithShape="0">
                <a:blip r:embed="rId2"/>
                <a:stretch>
                  <a:fillRect l="-632" t="-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02" y="2730649"/>
            <a:ext cx="2931056" cy="2406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7116636"/>
                  </p:ext>
                </p:extLst>
              </p:nvPr>
            </p:nvGraphicFramePr>
            <p:xfrm>
              <a:off x="3469493" y="2844437"/>
              <a:ext cx="3547275" cy="21791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6809"/>
                    <a:gridCol w="368183"/>
                    <a:gridCol w="337501"/>
                    <a:gridCol w="737345"/>
                    <a:gridCol w="874059"/>
                    <a:gridCol w="853378"/>
                  </a:tblGrid>
                  <a:tr h="334181"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l-GR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Φ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1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=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altLang="zh-CN" sz="1400" baseline="30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2</a:t>
                          </a:r>
                          <a:endParaRPr lang="en-US" sz="1400" baseline="300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Φ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2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=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err="1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xy</a:t>
                          </a:r>
                          <a:endParaRPr lang="en-US" sz="1400" dirty="0" smtClean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φ3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=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y</a:t>
                          </a:r>
                          <a:r>
                            <a:rPr lang="en-US" altLang="zh-CN" sz="1400" baseline="30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2</a:t>
                          </a:r>
                          <a:endParaRPr lang="en-US" sz="1400" baseline="30000" dirty="0" smtClean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</a:tr>
                  <a:tr h="4303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sz="1600" i="1" baseline="-25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1</a:t>
                          </a:r>
                          <a:endParaRPr lang="en-US" sz="1600" i="1" baseline="-250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</a:tr>
                  <a:tr h="3533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sz="1600" i="1" baseline="-25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2</a:t>
                          </a:r>
                          <a:endParaRPr lang="en-US" sz="1600" i="1" baseline="-250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16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1400" i="1" smtClean="0">
                                        <a:latin typeface="Cambria Math" charset="0"/>
                                        <a:ea typeface="Gulim" panose="020B0600000101010101" pitchFamily="34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Gulim" panose="020B0600000101010101" pitchFamily="34" charset="-127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4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</a:tr>
                  <a:tr h="353383">
                    <a:tc>
                      <a:txBody>
                        <a:bodyPr/>
                        <a:lstStyle/>
                        <a:p>
                          <a:pPr marL="0" marR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sz="1600" i="1" baseline="-25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−</m:t>
                                </m:r>
                                <m:r>
                                  <a:rPr lang="en-US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−16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1400" i="1" smtClean="0">
                                        <a:latin typeface="Cambria Math" charset="0"/>
                                        <a:ea typeface="Gulim" panose="020B0600000101010101" pitchFamily="34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Gulim" panose="020B0600000101010101" pitchFamily="34" charset="-127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4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</a:tr>
                  <a:tr h="353383">
                    <a:tc>
                      <a:txBody>
                        <a:bodyPr/>
                        <a:lstStyle/>
                        <a:p>
                          <a:pPr marL="0" marR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sz="1600" i="1" baseline="-25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−</m:t>
                                </m:r>
                                <m:r>
                                  <a:rPr lang="en-US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−</m:t>
                                </m:r>
                                <m:r>
                                  <a:rPr lang="en-US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16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1400" i="1" smtClean="0">
                                        <a:latin typeface="Cambria Math" charset="0"/>
                                        <a:ea typeface="Gulim" panose="020B0600000101010101" pitchFamily="34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Gulim" panose="020B0600000101010101" pitchFamily="34" charset="-127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4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</a:tr>
                  <a:tr h="353383">
                    <a:tc>
                      <a:txBody>
                        <a:bodyPr/>
                        <a:lstStyle/>
                        <a:p>
                          <a:pPr marL="0" marR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sz="1600" i="1" baseline="-25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−</m:t>
                                </m:r>
                                <m:r>
                                  <a:rPr lang="en-US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−16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1400" i="1" smtClean="0">
                                        <a:latin typeface="Cambria Math" charset="0"/>
                                        <a:ea typeface="Gulim" panose="020B0600000101010101" pitchFamily="34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Gulim" panose="020B0600000101010101" pitchFamily="34" charset="-127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4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17116636"/>
                  </p:ext>
                </p:extLst>
              </p:nvPr>
            </p:nvGraphicFramePr>
            <p:xfrm>
              <a:off x="3469493" y="2844437"/>
              <a:ext cx="3547275" cy="21791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6809"/>
                    <a:gridCol w="368183"/>
                    <a:gridCol w="337501"/>
                    <a:gridCol w="737345"/>
                    <a:gridCol w="874059"/>
                    <a:gridCol w="853378"/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000" t="-3636" r="-775000" b="-5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19643" t="-3636" r="-730357" b="-5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l-GR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Φ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1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=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altLang="zh-CN" sz="1400" baseline="30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2</a:t>
                          </a:r>
                          <a:endParaRPr lang="en-US" sz="1400" baseline="300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Φ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2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=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err="1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xy</a:t>
                          </a:r>
                          <a:endParaRPr lang="en-US" sz="1400" dirty="0" smtClean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φ3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=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y</a:t>
                          </a:r>
                          <a:r>
                            <a:rPr lang="en-US" altLang="zh-CN" sz="1400" baseline="30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2</a:t>
                          </a:r>
                          <a:endParaRPr lang="en-US" sz="1400" baseline="30000" dirty="0" smtClean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</a:tr>
                  <a:tr h="4303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sz="1600" i="1" baseline="-25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1</a:t>
                          </a:r>
                          <a:endParaRPr lang="en-US" sz="1600" i="1" baseline="-250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000" t="-80282" r="-775000" b="-34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19643" t="-80282" r="-730357" b="-34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7934" t="-80282" r="-238017" b="-34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8333" t="-80282" r="-100000" b="-34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17143" t="-80282" r="-2857" b="-340845"/>
                          </a:stretch>
                        </a:blipFill>
                      </a:tcPr>
                    </a:tc>
                  </a:tr>
                  <a:tr h="3533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sz="1600" i="1" baseline="-25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2</a:t>
                          </a:r>
                          <a:endParaRPr lang="en-US" sz="1600" i="1" baseline="-250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000" t="-220690" r="-775000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19643" t="-220690" r="-73035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7934" t="-220690" r="-23801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8333" t="-220690" r="-100000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17143" t="-220690" r="-2857" b="-317241"/>
                          </a:stretch>
                        </a:blipFill>
                      </a:tcPr>
                    </a:tc>
                  </a:tr>
                  <a:tr h="353383">
                    <a:tc>
                      <a:txBody>
                        <a:bodyPr/>
                        <a:lstStyle/>
                        <a:p>
                          <a:pPr marL="0" marR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sz="1600" i="1" baseline="-25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000" t="-315254" r="-775000" b="-211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19643" t="-315254" r="-730357" b="-211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7934" t="-315254" r="-238017" b="-211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8333" t="-315254" r="-100000" b="-2118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17143" t="-315254" r="-2857" b="-211864"/>
                          </a:stretch>
                        </a:blipFill>
                      </a:tcPr>
                    </a:tc>
                  </a:tr>
                  <a:tr h="353383">
                    <a:tc>
                      <a:txBody>
                        <a:bodyPr/>
                        <a:lstStyle/>
                        <a:p>
                          <a:pPr marL="0" marR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sz="1600" i="1" baseline="-25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000" t="-422414" r="-775000" b="-1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19643" t="-422414" r="-730357" b="-1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7934" t="-422414" r="-238017" b="-1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8333" t="-422414" r="-100000" b="-1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17143" t="-422414" r="-2857" b="-115517"/>
                          </a:stretch>
                        </a:blipFill>
                      </a:tcPr>
                    </a:tc>
                  </a:tr>
                  <a:tr h="353383">
                    <a:tc>
                      <a:txBody>
                        <a:bodyPr/>
                        <a:lstStyle/>
                        <a:p>
                          <a:pPr marL="0" marR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sz="1600" i="1" baseline="-25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000" t="-522414" r="-775000" b="-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19643" t="-522414" r="-730357" b="-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7934" t="-522414" r="-238017" b="-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8333" t="-522414" r="-100000" b="-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17143" t="-522414" r="-2857" b="-1551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5-Point Star 8"/>
          <p:cNvSpPr/>
          <p:nvPr/>
        </p:nvSpPr>
        <p:spPr>
          <a:xfrm>
            <a:off x="1660843" y="3838760"/>
            <a:ext cx="215153" cy="174812"/>
          </a:xfrm>
          <a:prstGeom prst="star5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/>
          <p:cNvSpPr/>
          <p:nvPr/>
        </p:nvSpPr>
        <p:spPr>
          <a:xfrm>
            <a:off x="979529" y="4313888"/>
            <a:ext cx="215153" cy="17481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957118" y="3403975"/>
            <a:ext cx="215153" cy="17481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2355606" y="4318371"/>
            <a:ext cx="215153" cy="17481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2333195" y="3408458"/>
            <a:ext cx="215153" cy="17481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448655" y="30579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ea typeface="Gulim" panose="020B0600000101010101" pitchFamily="34" charset="-127"/>
              </a:rPr>
              <a:t> </a:t>
            </a:r>
            <a:r>
              <a:rPr lang="en-US" altLang="ko-KR" smtClean="0">
                <a:ea typeface="Gulim" panose="020B0600000101010101" pitchFamily="34" charset="-127"/>
              </a:rPr>
              <a:t>x</a:t>
            </a:r>
            <a:r>
              <a:rPr lang="en-US" altLang="ko-KR" baseline="-25000" smtClean="0">
                <a:ea typeface="Gulim" panose="020B0600000101010101" pitchFamily="34" charset="-127"/>
              </a:rPr>
              <a:t>2</a:t>
            </a: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520373" y="4299552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ea typeface="Gulim" panose="020B0600000101010101" pitchFamily="34" charset="-127"/>
              </a:rPr>
              <a:t> </a:t>
            </a:r>
            <a:r>
              <a:rPr lang="en-US" altLang="ko-KR" dirty="0" smtClean="0">
                <a:ea typeface="Gulim" panose="020B0600000101010101" pitchFamily="34" charset="-127"/>
              </a:rPr>
              <a:t>x</a:t>
            </a:r>
            <a:r>
              <a:rPr lang="en-US" altLang="zh-CN" baseline="-25000" dirty="0" smtClean="0">
                <a:ea typeface="Gulim" panose="020B0600000101010101" pitchFamily="34" charset="-127"/>
              </a:rPr>
              <a:t>5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40785" y="4401294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ea typeface="Gulim" panose="020B0600000101010101" pitchFamily="34" charset="-127"/>
              </a:rPr>
              <a:t> </a:t>
            </a:r>
            <a:r>
              <a:rPr lang="en-US" altLang="ko-KR" dirty="0" smtClean="0">
                <a:ea typeface="Gulim" panose="020B0600000101010101" pitchFamily="34" charset="-127"/>
              </a:rPr>
              <a:t>x</a:t>
            </a:r>
            <a:r>
              <a:rPr lang="en-US" altLang="zh-CN" baseline="-25000" dirty="0">
                <a:ea typeface="Gulim" panose="020B0600000101010101" pitchFamily="34" charset="-127"/>
              </a:rPr>
              <a:t>4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21497" y="3079958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ea typeface="Gulim" panose="020B0600000101010101" pitchFamily="34" charset="-127"/>
              </a:rPr>
              <a:t> </a:t>
            </a:r>
            <a:r>
              <a:rPr lang="en-US" altLang="ko-KR" dirty="0" smtClean="0">
                <a:ea typeface="Gulim" panose="020B0600000101010101" pitchFamily="34" charset="-127"/>
              </a:rPr>
              <a:t>x</a:t>
            </a:r>
            <a:r>
              <a:rPr lang="en-US" altLang="zh-CN" baseline="-25000" dirty="0">
                <a:ea typeface="Gulim" panose="020B0600000101010101" pitchFamily="34" charset="-127"/>
              </a:rPr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6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Classification Problem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Research problem</a:t>
            </a:r>
          </a:p>
          <a:p>
            <a:pPr lvl="1"/>
            <a:r>
              <a:rPr lang="en-US" dirty="0" smtClean="0"/>
              <a:t>Now </a:t>
            </a:r>
            <a:r>
              <a:rPr lang="en-US" dirty="0"/>
              <a:t>they want to determine the </a:t>
            </a:r>
            <a:r>
              <a:rPr lang="en-US" i="1" dirty="0">
                <a:solidFill>
                  <a:srgbClr val="C00000"/>
                </a:solidFill>
              </a:rPr>
              <a:t>relationship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between Math and Stats </a:t>
            </a:r>
            <a:r>
              <a:rPr lang="en-US" i="1" dirty="0">
                <a:solidFill>
                  <a:srgbClr val="C00000"/>
                </a:solidFill>
              </a:rPr>
              <a:t>scores</a:t>
            </a:r>
            <a:r>
              <a:rPr lang="en-US" dirty="0"/>
              <a:t> and the </a:t>
            </a:r>
            <a:r>
              <a:rPr lang="en-US" i="1" dirty="0" smtClean="0">
                <a:solidFill>
                  <a:srgbClr val="C00000"/>
                </a:solidFill>
              </a:rPr>
              <a:t>performance (label)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/>
              <a:t>in the ML </a:t>
            </a:r>
            <a:r>
              <a:rPr lang="en-US" dirty="0" smtClean="0"/>
              <a:t>course.</a:t>
            </a:r>
          </a:p>
          <a:p>
            <a:r>
              <a:rPr lang="en-US" dirty="0" smtClean="0"/>
              <a:t>Application</a:t>
            </a:r>
          </a:p>
          <a:p>
            <a:pPr lvl="1"/>
            <a:r>
              <a:rPr lang="en-US" dirty="0" smtClean="0"/>
              <a:t>Perhaps</a:t>
            </a:r>
            <a:r>
              <a:rPr lang="en-US" dirty="0"/>
              <a:t>, based on what they </a:t>
            </a:r>
            <a:r>
              <a:rPr lang="en-US" dirty="0" smtClean="0"/>
              <a:t>find</a:t>
            </a:r>
            <a:r>
              <a:rPr lang="en-US" dirty="0"/>
              <a:t>, they want to specify a </a:t>
            </a:r>
            <a:r>
              <a:rPr lang="en-US" i="1" dirty="0">
                <a:solidFill>
                  <a:srgbClr val="C00000"/>
                </a:solidFill>
              </a:rPr>
              <a:t>prerequisite for enrolling in the course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27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a typeface="Gulim" panose="020B0600000101010101" pitchFamily="34" charset="-127"/>
              </a:rPr>
              <a:t>Example: </a:t>
            </a:r>
            <a:r>
              <a:rPr lang="en-US" altLang="zh-CN" dirty="0" smtClean="0">
                <a:ea typeface="Gulim" panose="020B0600000101010101" pitchFamily="34" charset="-127"/>
              </a:rPr>
              <a:t>A</a:t>
            </a:r>
            <a:r>
              <a:rPr lang="zh-CN" altLang="en-US" dirty="0" smtClean="0">
                <a:ea typeface="Gulim" panose="020B0600000101010101" pitchFamily="34" charset="-127"/>
              </a:rPr>
              <a:t> </a:t>
            </a:r>
            <a:r>
              <a:rPr lang="en-US" altLang="ko-KR" dirty="0" smtClean="0">
                <a:ea typeface="Gulim" panose="020B0600000101010101" pitchFamily="34" charset="-127"/>
              </a:rPr>
              <a:t>Kernel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</p:spPr>
            <p:txBody>
              <a:bodyPr/>
              <a:lstStyle/>
              <a:p>
                <a:pPr marL="342900" lvl="1" indent="-342900">
                  <a:buFont typeface="Arial"/>
                  <a:buChar char="•"/>
                </a:pPr>
                <a:r>
                  <a:rPr lang="en-US" altLang="ko-KR" sz="2000" dirty="0" smtClean="0">
                    <a:ea typeface="Gulim" panose="020B0600000101010101" pitchFamily="34" charset="-127"/>
                  </a:rPr>
                  <a:t>Polynomial kernel</a:t>
                </a:r>
                <a:r>
                  <a:rPr lang="zh-CN" altLang="en-US" sz="2000" dirty="0" smtClean="0">
                    <a:ea typeface="Gulim" panose="020B0600000101010101" pitchFamily="34" charset="-127"/>
                  </a:rPr>
                  <a:t> </a:t>
                </a:r>
                <a:r>
                  <a:rPr lang="en-US" altLang="ko-KR" sz="2000" dirty="0" smtClean="0">
                    <a:ea typeface="Gulim" panose="020B0600000101010101" pitchFamily="34" charset="-127"/>
                  </a:rPr>
                  <a:t>of </a:t>
                </a:r>
                <a:r>
                  <a:rPr lang="en-US" altLang="ko-KR" sz="2000" dirty="0">
                    <a:ea typeface="Gulim" panose="020B0600000101010101" pitchFamily="34" charset="-127"/>
                  </a:rPr>
                  <a:t>degree </a:t>
                </a:r>
                <a:r>
                  <a:rPr lang="en-US" altLang="ko-KR" sz="2000" dirty="0" smtClean="0">
                    <a:ea typeface="Gulim" panose="020B0600000101010101" pitchFamily="34" charset="-127"/>
                  </a:rPr>
                  <a:t>h</a:t>
                </a:r>
                <a:r>
                  <a:rPr lang="en-US" altLang="zh-CN" sz="2000" dirty="0" smtClean="0">
                    <a:ea typeface="Gulim" panose="020B0600000101010101" pitchFamily="34" charset="-127"/>
                  </a:rPr>
                  <a:t>=2</a:t>
                </a:r>
                <a:r>
                  <a:rPr lang="en-US" altLang="ko-KR" sz="2000" dirty="0" smtClean="0">
                    <a:ea typeface="Gulim" panose="020B0600000101010101" pitchFamily="34" charset="-127"/>
                  </a:rPr>
                  <a:t>:  </a:t>
                </a:r>
                <a:r>
                  <a:rPr lang="en-US" altLang="ko-KR" sz="2000" i="1" dirty="0">
                    <a:ea typeface="Gulim" panose="020B0600000101010101" pitchFamily="34" charset="-127"/>
                  </a:rPr>
                  <a:t>K</a:t>
                </a:r>
                <a:r>
                  <a:rPr lang="en-US" altLang="ko-KR" sz="2000" dirty="0">
                    <a:ea typeface="Gulim" panose="020B0600000101010101" pitchFamily="34" charset="-127"/>
                  </a:rPr>
                  <a:t>(</a:t>
                </a:r>
                <a:r>
                  <a:rPr lang="en-US" altLang="ko-KR" sz="2000" b="1" i="1" dirty="0">
                    <a:ea typeface="Gulim" panose="020B0600000101010101" pitchFamily="34" charset="-127"/>
                  </a:rPr>
                  <a:t>X</a:t>
                </a:r>
                <a:r>
                  <a:rPr lang="en-US" altLang="ko-KR" sz="2000" i="1" baseline="-25000" dirty="0">
                    <a:ea typeface="Gulim" panose="020B0600000101010101" pitchFamily="34" charset="-127"/>
                  </a:rPr>
                  <a:t>i</a:t>
                </a:r>
                <a:r>
                  <a:rPr lang="en-US" altLang="ko-KR" sz="2000" dirty="0">
                    <a:ea typeface="Gulim" panose="020B0600000101010101" pitchFamily="34" charset="-127"/>
                  </a:rPr>
                  <a:t>, </a:t>
                </a:r>
                <a:r>
                  <a:rPr lang="en-US" altLang="ko-KR" sz="2000" b="1" i="1" dirty="0" err="1">
                    <a:ea typeface="Gulim" panose="020B0600000101010101" pitchFamily="34" charset="-127"/>
                  </a:rPr>
                  <a:t>X</a:t>
                </a:r>
                <a:r>
                  <a:rPr lang="en-US" altLang="ko-KR" sz="2000" b="1" i="1" baseline="-25000" dirty="0" err="1">
                    <a:ea typeface="Gulim" panose="020B0600000101010101" pitchFamily="34" charset="-127"/>
                  </a:rPr>
                  <a:t>j</a:t>
                </a:r>
                <a:r>
                  <a:rPr lang="en-US" altLang="ko-KR" sz="2000" dirty="0">
                    <a:ea typeface="Gulim" panose="020B0600000101010101" pitchFamily="34" charset="-127"/>
                  </a:rPr>
                  <a:t>) = </a:t>
                </a:r>
                <a:r>
                  <a:rPr lang="en-US" altLang="ko-KR" sz="2000" b="1" i="1" dirty="0" err="1" smtClean="0">
                    <a:ea typeface="Gulim" panose="020B0600000101010101" pitchFamily="34" charset="-127"/>
                  </a:rPr>
                  <a:t>X</a:t>
                </a:r>
                <a:r>
                  <a:rPr lang="en-US" altLang="ko-KR" sz="2000" b="1" i="1" baseline="-25000" dirty="0" err="1" smtClean="0">
                    <a:ea typeface="Gulim" panose="020B0600000101010101" pitchFamily="34" charset="-127"/>
                  </a:rPr>
                  <a:t>i</a:t>
                </a:r>
                <a:r>
                  <a:rPr lang="en-US" altLang="ko-KR" sz="2000" dirty="0" err="1">
                    <a:ea typeface="Gulim" panose="020B0600000101010101" pitchFamily="34" charset="-127"/>
                  </a:rPr>
                  <a:t>∙</a:t>
                </a:r>
                <a:r>
                  <a:rPr lang="en-US" altLang="ko-KR" sz="2000" b="1" i="1" dirty="0" err="1">
                    <a:ea typeface="Gulim" panose="020B0600000101010101" pitchFamily="34" charset="-127"/>
                  </a:rPr>
                  <a:t>X</a:t>
                </a:r>
                <a:r>
                  <a:rPr lang="en-US" altLang="ko-KR" sz="2000" b="1" i="1" baseline="-25000" dirty="0" err="1">
                    <a:ea typeface="Gulim" panose="020B0600000101010101" pitchFamily="34" charset="-127"/>
                  </a:rPr>
                  <a:t>j</a:t>
                </a:r>
                <a:r>
                  <a:rPr lang="en-US" altLang="ko-KR" sz="2000" dirty="0">
                    <a:ea typeface="Gulim" panose="020B0600000101010101" pitchFamily="34" charset="-127"/>
                  </a:rPr>
                  <a:t> </a:t>
                </a:r>
                <a:r>
                  <a:rPr lang="en-US" altLang="zh-CN" sz="2000" baseline="30000" dirty="0" smtClean="0">
                    <a:ea typeface="Gulim" panose="020B0600000101010101" pitchFamily="34" charset="-127"/>
                  </a:rPr>
                  <a:t>2</a:t>
                </a:r>
                <a:r>
                  <a:rPr lang="zh-CN" altLang="en-US" sz="2000" dirty="0" smtClean="0">
                    <a:ea typeface="Gulim" panose="020B0600000101010101" pitchFamily="34" charset="-127"/>
                  </a:rPr>
                  <a:t> </a:t>
                </a:r>
                <a:r>
                  <a:rPr lang="zh-CN" altLang="en-US" sz="2000" dirty="0" smtClean="0">
                    <a:ea typeface="Gulim" panose="020B0600000101010101" pitchFamily="34" charset="-127"/>
                    <a:sym typeface="Wingdings"/>
                  </a:rPr>
                  <a:t></a:t>
                </a:r>
                <a:r>
                  <a:rPr lang="zh-CN" altLang="en-US" sz="2000" dirty="0" smtClean="0">
                    <a:ea typeface="Gulim" panose="020B0600000101010101" pitchFamily="34" charset="-127"/>
                  </a:rPr>
                  <a:t> </a:t>
                </a:r>
                <a:r>
                  <a:rPr lang="en-US" altLang="zh-CN" sz="2000" dirty="0" err="1" smtClean="0">
                    <a:ea typeface="Gulim" panose="020B0600000101010101" pitchFamily="34" charset="-127"/>
                  </a:rPr>
                  <a:t>φ</a:t>
                </a:r>
                <a:r>
                  <a:rPr lang="en-US" altLang="zh-CN" sz="2000" dirty="0" smtClean="0">
                    <a:ea typeface="Gulim" panose="020B0600000101010101" pitchFamily="34" charset="-127"/>
                  </a:rPr>
                  <a:t>(x,</a:t>
                </a:r>
                <a:r>
                  <a:rPr lang="zh-CN" altLang="en-US" sz="2000" dirty="0" smtClean="0">
                    <a:ea typeface="Gulim" panose="020B0600000101010101" pitchFamily="34" charset="-127"/>
                  </a:rPr>
                  <a:t> </a:t>
                </a:r>
                <a:r>
                  <a:rPr lang="en-US" altLang="zh-CN" sz="2000" dirty="0" smtClean="0">
                    <a:ea typeface="Gulim" panose="020B0600000101010101" pitchFamily="34" charset="-127"/>
                  </a:rPr>
                  <a:t>y)</a:t>
                </a:r>
                <a:r>
                  <a:rPr lang="zh-CN" altLang="en-US" sz="2000" dirty="0" smtClean="0">
                    <a:ea typeface="Gulim" panose="020B0600000101010101" pitchFamily="34" charset="-127"/>
                  </a:rPr>
                  <a:t> </a:t>
                </a:r>
                <a:r>
                  <a:rPr lang="en-US" altLang="zh-CN" sz="2000" dirty="0" smtClean="0">
                    <a:ea typeface="Gulim" panose="020B0600000101010101" pitchFamily="34" charset="-127"/>
                  </a:rPr>
                  <a:t>=</a:t>
                </a:r>
                <a:r>
                  <a:rPr lang="zh-CN" altLang="en-US" sz="2000" dirty="0" smtClean="0">
                    <a:ea typeface="Gulim" panose="020B0600000101010101" pitchFamily="34" charset="-127"/>
                  </a:rPr>
                  <a:t> </a:t>
                </a:r>
                <a:r>
                  <a:rPr lang="en-US" altLang="zh-CN" sz="2000" dirty="0" smtClean="0">
                    <a:ea typeface="Gulim" panose="020B0600000101010101" pitchFamily="34" charset="-127"/>
                  </a:rPr>
                  <a:t>(x</a:t>
                </a:r>
                <a:r>
                  <a:rPr lang="en-US" altLang="zh-CN" sz="2000" baseline="30000" dirty="0" smtClean="0">
                    <a:ea typeface="Gulim" panose="020B0600000101010101" pitchFamily="34" charset="-127"/>
                  </a:rPr>
                  <a:t>2</a:t>
                </a:r>
                <a:r>
                  <a:rPr lang="en-US" altLang="zh-CN" sz="2000" dirty="0" smtClean="0">
                    <a:ea typeface="Gulim" panose="020B0600000101010101" pitchFamily="34" charset="-127"/>
                  </a:rPr>
                  <a:t>,</a:t>
                </a:r>
                <a:r>
                  <a:rPr lang="zh-CN" altLang="en-US" sz="2000" dirty="0" smtClean="0">
                    <a:ea typeface="Gulim" panose="020B0600000101010101" pitchFamily="34" charset="-127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2000" i="1" smtClean="0">
                            <a:latin typeface="Cambria Math" charset="0"/>
                            <a:ea typeface="Gulim" panose="020B0600000101010101" pitchFamily="34" charset="-127"/>
                          </a:rPr>
                        </m:ctrlPr>
                      </m:radPr>
                      <m:deg/>
                      <m:e>
                        <m:r>
                          <a:rPr lang="en-US" altLang="zh-CN" sz="2000" b="0" i="1" smtClean="0">
                            <a:latin typeface="Cambria Math" charset="0"/>
                            <a:ea typeface="Gulim" panose="020B0600000101010101" pitchFamily="34" charset="-127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000" dirty="0" err="1" smtClean="0">
                    <a:ea typeface="Gulim" panose="020B0600000101010101" pitchFamily="34" charset="-127"/>
                  </a:rPr>
                  <a:t>xy</a:t>
                </a:r>
                <a:r>
                  <a:rPr lang="en-US" altLang="zh-CN" sz="2000" dirty="0" smtClean="0">
                    <a:ea typeface="Gulim" panose="020B0600000101010101" pitchFamily="34" charset="-127"/>
                  </a:rPr>
                  <a:t>,</a:t>
                </a:r>
                <a:r>
                  <a:rPr lang="zh-CN" altLang="en-US" sz="2000" dirty="0" smtClean="0">
                    <a:ea typeface="Gulim" panose="020B0600000101010101" pitchFamily="34" charset="-127"/>
                  </a:rPr>
                  <a:t> </a:t>
                </a:r>
                <a:r>
                  <a:rPr lang="en-US" altLang="zh-CN" sz="2000" dirty="0" smtClean="0">
                    <a:ea typeface="Gulim" panose="020B0600000101010101" pitchFamily="34" charset="-127"/>
                  </a:rPr>
                  <a:t>y</a:t>
                </a:r>
                <a:r>
                  <a:rPr lang="en-US" altLang="zh-CN" sz="2000" baseline="30000" dirty="0" smtClean="0">
                    <a:ea typeface="Gulim" panose="020B0600000101010101" pitchFamily="34" charset="-127"/>
                  </a:rPr>
                  <a:t>2</a:t>
                </a:r>
                <a:r>
                  <a:rPr lang="en-US" altLang="zh-CN" sz="2000" dirty="0" smtClean="0">
                    <a:ea typeface="Gulim" panose="020B0600000101010101" pitchFamily="34" charset="-127"/>
                  </a:rPr>
                  <a:t>)</a:t>
                </a:r>
                <a:endParaRPr lang="zh-CN" altLang="en-US" sz="2000" dirty="0" smtClean="0">
                  <a:ea typeface="Gulim" panose="020B0600000101010101" pitchFamily="34" charset="-127"/>
                </a:endParaRPr>
              </a:p>
              <a:p>
                <a:r>
                  <a:rPr lang="en-US" altLang="ko-KR" sz="2000" dirty="0" smtClean="0">
                    <a:ea typeface="Gulim" panose="020B0600000101010101" pitchFamily="34" charset="-127"/>
                  </a:rPr>
                  <a:t>Suppose there are 5 original 2-dimensional points: </a:t>
                </a:r>
              </a:p>
              <a:p>
                <a:pPr lvl="1"/>
                <a:r>
                  <a:rPr lang="en-US" altLang="ko-KR" sz="2000" dirty="0">
                    <a:ea typeface="Gulim" panose="020B0600000101010101" pitchFamily="34" charset="-127"/>
                  </a:rPr>
                  <a:t>x</a:t>
                </a:r>
                <a:r>
                  <a:rPr lang="en-US" altLang="ko-KR" sz="2000" baseline="-25000" dirty="0">
                    <a:ea typeface="Gulim" panose="020B0600000101010101" pitchFamily="34" charset="-127"/>
                  </a:rPr>
                  <a:t>1</a:t>
                </a:r>
                <a:r>
                  <a:rPr lang="en-US" altLang="ko-KR" sz="2000" dirty="0" smtClean="0">
                    <a:ea typeface="Gulim" panose="020B0600000101010101" pitchFamily="34" charset="-127"/>
                  </a:rPr>
                  <a:t>(0, 0), x</a:t>
                </a:r>
                <a:r>
                  <a:rPr lang="en-US" altLang="ko-KR" sz="2000" baseline="-25000" dirty="0" smtClean="0">
                    <a:ea typeface="Gulim" panose="020B0600000101010101" pitchFamily="34" charset="-127"/>
                  </a:rPr>
                  <a:t>2</a:t>
                </a:r>
                <a:r>
                  <a:rPr lang="en-US" altLang="ko-KR" sz="2000" dirty="0" smtClean="0">
                    <a:ea typeface="Gulim" panose="020B0600000101010101" pitchFamily="34" charset="-127"/>
                  </a:rPr>
                  <a:t>(4, 4), x</a:t>
                </a:r>
                <a:r>
                  <a:rPr lang="en-US" altLang="ko-KR" sz="2000" baseline="-25000" dirty="0" smtClean="0">
                    <a:ea typeface="Gulim" panose="020B0600000101010101" pitchFamily="34" charset="-127"/>
                  </a:rPr>
                  <a:t>3</a:t>
                </a:r>
                <a:r>
                  <a:rPr lang="en-US" altLang="ko-KR" sz="2000" dirty="0" smtClean="0">
                    <a:ea typeface="Gulim" panose="020B0600000101010101" pitchFamily="34" charset="-127"/>
                  </a:rPr>
                  <a:t>(-4, 4), x</a:t>
                </a:r>
                <a:r>
                  <a:rPr lang="en-US" altLang="ko-KR" sz="2000" baseline="-25000" dirty="0" smtClean="0">
                    <a:ea typeface="Gulim" panose="020B0600000101010101" pitchFamily="34" charset="-127"/>
                  </a:rPr>
                  <a:t>4</a:t>
                </a:r>
                <a:r>
                  <a:rPr lang="en-US" altLang="ko-KR" sz="2000" dirty="0" smtClean="0">
                    <a:ea typeface="Gulim" panose="020B0600000101010101" pitchFamily="34" charset="-127"/>
                  </a:rPr>
                  <a:t>(-4, -4), x</a:t>
                </a:r>
                <a:r>
                  <a:rPr lang="en-US" altLang="ko-KR" sz="2000" baseline="-25000" dirty="0" smtClean="0">
                    <a:ea typeface="Gulim" panose="020B0600000101010101" pitchFamily="34" charset="-127"/>
                  </a:rPr>
                  <a:t>5</a:t>
                </a:r>
                <a:r>
                  <a:rPr lang="en-US" altLang="ko-KR" sz="2000" dirty="0" smtClean="0">
                    <a:ea typeface="Gulim" panose="020B0600000101010101" pitchFamily="34" charset="-127"/>
                  </a:rPr>
                  <a:t>(4, -4)</a:t>
                </a:r>
                <a:endParaRPr lang="en-US" altLang="ko-KR" sz="2000" dirty="0">
                  <a:ea typeface="Gulim" panose="020B0600000101010101" pitchFamily="34" charset="-127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  <a:blipFill rotWithShape="0">
                <a:blip r:embed="rId2"/>
                <a:stretch>
                  <a:fillRect l="-632" t="-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02" y="2730649"/>
            <a:ext cx="2931056" cy="2406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171264" y="4664372"/>
              <a:ext cx="3547275" cy="21791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6809"/>
                    <a:gridCol w="368183"/>
                    <a:gridCol w="337501"/>
                    <a:gridCol w="737345"/>
                    <a:gridCol w="874059"/>
                    <a:gridCol w="853378"/>
                  </a:tblGrid>
                  <a:tr h="334181"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l-GR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Φ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1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=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altLang="zh-CN" sz="1400" baseline="30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2</a:t>
                          </a:r>
                          <a:endParaRPr lang="en-US" sz="1400" baseline="300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Φ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2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=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err="1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xy</a:t>
                          </a:r>
                          <a:endParaRPr lang="en-US" sz="1400" dirty="0" smtClean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φ3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=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y</a:t>
                          </a:r>
                          <a:r>
                            <a:rPr lang="en-US" altLang="zh-CN" sz="1400" baseline="30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2</a:t>
                          </a:r>
                          <a:endParaRPr lang="en-US" sz="1400" baseline="30000" dirty="0" smtClean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</a:tr>
                  <a:tr h="4303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sz="1600" i="1" baseline="-25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1</a:t>
                          </a:r>
                          <a:endParaRPr lang="en-US" sz="1600" i="1" baseline="-250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</a:tr>
                  <a:tr h="3533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sz="1600" i="1" baseline="-25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2</a:t>
                          </a:r>
                          <a:endParaRPr lang="en-US" sz="1600" i="1" baseline="-250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16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1400" i="1" smtClean="0">
                                        <a:latin typeface="Cambria Math" charset="0"/>
                                        <a:ea typeface="Gulim" panose="020B0600000101010101" pitchFamily="34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Gulim" panose="020B0600000101010101" pitchFamily="34" charset="-127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4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</a:tr>
                  <a:tr h="353383">
                    <a:tc>
                      <a:txBody>
                        <a:bodyPr/>
                        <a:lstStyle/>
                        <a:p>
                          <a:pPr marL="0" marR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sz="1600" i="1" baseline="-25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−</m:t>
                                </m:r>
                                <m:r>
                                  <a:rPr lang="en-US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−16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1400" i="1" smtClean="0">
                                        <a:latin typeface="Cambria Math" charset="0"/>
                                        <a:ea typeface="Gulim" panose="020B0600000101010101" pitchFamily="34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Gulim" panose="020B0600000101010101" pitchFamily="34" charset="-127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4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</a:tr>
                  <a:tr h="353383">
                    <a:tc>
                      <a:txBody>
                        <a:bodyPr/>
                        <a:lstStyle/>
                        <a:p>
                          <a:pPr marL="0" marR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sz="1600" i="1" baseline="-25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−</m:t>
                                </m:r>
                                <m:r>
                                  <a:rPr lang="en-US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−</m:t>
                                </m:r>
                                <m:r>
                                  <a:rPr lang="en-US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16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1400" i="1" smtClean="0">
                                        <a:latin typeface="Cambria Math" charset="0"/>
                                        <a:ea typeface="Gulim" panose="020B0600000101010101" pitchFamily="34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Gulim" panose="020B0600000101010101" pitchFamily="34" charset="-127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4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</a:tr>
                  <a:tr h="353383">
                    <a:tc>
                      <a:txBody>
                        <a:bodyPr/>
                        <a:lstStyle/>
                        <a:p>
                          <a:pPr marL="0" marR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sz="1600" i="1" baseline="-25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−</m:t>
                                </m:r>
                                <m:r>
                                  <a:rPr lang="en-US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4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4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−16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CN" altLang="en-US" sz="1400" i="1" smtClean="0">
                                        <a:latin typeface="Cambria Math" charset="0"/>
                                        <a:ea typeface="Gulim" panose="020B0600000101010101" pitchFamily="34" charset="-127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1400" b="0" i="1" smtClean="0">
                                        <a:latin typeface="Cambria Math" charset="0"/>
                                        <a:ea typeface="Gulim" panose="020B0600000101010101" pitchFamily="34" charset="-127"/>
                                      </a:rPr>
                                      <m:t>2</m:t>
                                    </m:r>
                                  </m:e>
                                </m:rad>
                              </m:oMath>
                            </m:oMathPara>
                          </a14:m>
                          <a:endParaRPr lang="en-US" sz="14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196911"/>
                  </p:ext>
                </p:extLst>
              </p:nvPr>
            </p:nvGraphicFramePr>
            <p:xfrm>
              <a:off x="1171264" y="4664372"/>
              <a:ext cx="3547275" cy="217917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6809"/>
                    <a:gridCol w="368183"/>
                    <a:gridCol w="337501"/>
                    <a:gridCol w="737345"/>
                    <a:gridCol w="874059"/>
                    <a:gridCol w="853378"/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000" t="-5455" r="-775000" b="-5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19643" t="-5455" r="-730357" b="-56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r>
                            <a:rPr lang="el-GR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Φ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1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=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altLang="zh-CN" sz="1400" baseline="30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2</a:t>
                          </a:r>
                          <a:endParaRPr lang="en-US" sz="1400" baseline="300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Φ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2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=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err="1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xy</a:t>
                          </a:r>
                          <a:endParaRPr lang="en-US" sz="1400" dirty="0" smtClean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φ3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=</a:t>
                          </a:r>
                          <a:r>
                            <a:rPr lang="zh-CN" altLang="en-US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 </a:t>
                          </a:r>
                          <a:r>
                            <a:rPr lang="en-US" altLang="zh-CN" sz="14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y</a:t>
                          </a:r>
                          <a:r>
                            <a:rPr lang="en-US" altLang="zh-CN" sz="1400" baseline="30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2</a:t>
                          </a:r>
                          <a:endParaRPr lang="en-US" sz="1400" baseline="30000" dirty="0" smtClean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</a:tr>
                  <a:tr h="43036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sz="1600" i="1" baseline="-25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1</a:t>
                          </a:r>
                          <a:endParaRPr lang="en-US" sz="1600" i="1" baseline="-250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000" t="-81690" r="-775000" b="-34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19643" t="-81690" r="-730357" b="-34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7934" t="-81690" r="-238017" b="-34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8333" t="-81690" r="-100000" b="-3408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17143" t="-81690" r="-2857" b="-340845"/>
                          </a:stretch>
                        </a:blipFill>
                      </a:tcPr>
                    </a:tc>
                  </a:tr>
                  <a:tr h="3533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i="1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sz="1600" i="1" baseline="-25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2</a:t>
                          </a:r>
                          <a:endParaRPr lang="en-US" sz="1600" i="1" baseline="-250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000" t="-222414" r="-775000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19643" t="-222414" r="-73035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7934" t="-222414" r="-238017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8333" t="-222414" r="-100000" b="-3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17143" t="-222414" r="-2857" b="-317241"/>
                          </a:stretch>
                        </a:blipFill>
                      </a:tcPr>
                    </a:tc>
                  </a:tr>
                  <a:tr h="353383">
                    <a:tc>
                      <a:txBody>
                        <a:bodyPr/>
                        <a:lstStyle/>
                        <a:p>
                          <a:pPr marL="0" marR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sz="1600" i="1" baseline="-25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000" t="-322414" r="-77500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19643" t="-322414" r="-730357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7934" t="-322414" r="-238017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8333" t="-322414" r="-100000" b="-2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17143" t="-322414" r="-2857" b="-217241"/>
                          </a:stretch>
                        </a:blipFill>
                      </a:tcPr>
                    </a:tc>
                  </a:tr>
                  <a:tr h="353383">
                    <a:tc>
                      <a:txBody>
                        <a:bodyPr/>
                        <a:lstStyle/>
                        <a:p>
                          <a:pPr marL="0" marR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sz="1600" i="1" baseline="-25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000" t="-422414" r="-775000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19643" t="-422414" r="-730357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7934" t="-422414" r="-238017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8333" t="-422414" r="-100000" b="-1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17143" t="-422414" r="-2857" b="-117241"/>
                          </a:stretch>
                        </a:blipFill>
                      </a:tcPr>
                    </a:tc>
                  </a:tr>
                  <a:tr h="353383">
                    <a:tc>
                      <a:txBody>
                        <a:bodyPr/>
                        <a:lstStyle/>
                        <a:p>
                          <a:pPr marL="0" marR="0" indent="0" algn="ctr" defTabSz="91437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i="1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x</a:t>
                          </a:r>
                          <a:r>
                            <a:rPr lang="en-US" sz="1600" i="1" baseline="-25000" dirty="0" smtClean="0">
                              <a:latin typeface="Corbel" charset="0"/>
                              <a:ea typeface="Corbel" charset="0"/>
                              <a:cs typeface="Corbel" charset="0"/>
                            </a:rPr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000" t="-522414" r="-7750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19643" t="-522414" r="-730357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47934" t="-522414" r="-238017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8333" t="-522414" r="-100000" b="-172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17143" t="-522414" r="-2857" b="-1724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9" name="5-Point Star 8"/>
          <p:cNvSpPr/>
          <p:nvPr/>
        </p:nvSpPr>
        <p:spPr>
          <a:xfrm>
            <a:off x="1660843" y="3838760"/>
            <a:ext cx="215153" cy="174812"/>
          </a:xfrm>
          <a:prstGeom prst="star5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-Point Star 9"/>
          <p:cNvSpPr/>
          <p:nvPr/>
        </p:nvSpPr>
        <p:spPr>
          <a:xfrm>
            <a:off x="979529" y="4313888"/>
            <a:ext cx="215153" cy="17481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-Point Star 10"/>
          <p:cNvSpPr/>
          <p:nvPr/>
        </p:nvSpPr>
        <p:spPr>
          <a:xfrm>
            <a:off x="957118" y="3403975"/>
            <a:ext cx="215153" cy="17481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2355606" y="4318371"/>
            <a:ext cx="215153" cy="17481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/>
          <p:cNvSpPr/>
          <p:nvPr/>
        </p:nvSpPr>
        <p:spPr>
          <a:xfrm>
            <a:off x="2333195" y="3408458"/>
            <a:ext cx="215153" cy="17481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08846" y="2931317"/>
            <a:ext cx="2533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ea typeface="Gulim" panose="020B0600000101010101" pitchFamily="34" charset="-127"/>
              </a:rPr>
              <a:t>Now</a:t>
            </a:r>
            <a:r>
              <a:rPr lang="zh-CN" altLang="en-US" dirty="0" smtClean="0">
                <a:solidFill>
                  <a:srgbClr val="FF0000"/>
                </a:solidFill>
                <a:ea typeface="Gulim" panose="020B0600000101010101" pitchFamily="34" charset="-127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ea typeface="Gulim" panose="020B0600000101010101" pitchFamily="34" charset="-127"/>
              </a:rPr>
              <a:t>linearly</a:t>
            </a:r>
            <a:r>
              <a:rPr lang="zh-CN" altLang="en-US" dirty="0" smtClean="0">
                <a:solidFill>
                  <a:srgbClr val="FF0000"/>
                </a:solidFill>
                <a:ea typeface="Gulim" panose="020B0600000101010101" pitchFamily="34" charset="-127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ea typeface="Gulim" panose="020B0600000101010101" pitchFamily="34" charset="-127"/>
              </a:rPr>
              <a:t>separable!!!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296469" y="2741527"/>
            <a:ext cx="0" cy="15236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96469" y="4265218"/>
            <a:ext cx="18556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994420" y="3903487"/>
            <a:ext cx="656154" cy="716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780638" y="4250885"/>
            <a:ext cx="510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dirty="0">
                <a:latin typeface="Corbel" charset="0"/>
                <a:ea typeface="Corbel" charset="0"/>
                <a:cs typeface="Corbel" charset="0"/>
              </a:rPr>
              <a:t>Φ</a:t>
            </a:r>
            <a:r>
              <a:rPr lang="en-US" altLang="zh-CN" dirty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zh-CN" altLang="en-US" dirty="0">
                <a:latin typeface="Corbel" charset="0"/>
                <a:ea typeface="Corbel" charset="0"/>
                <a:cs typeface="Corbel" charset="0"/>
              </a:rPr>
              <a:t>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296469" y="2644083"/>
            <a:ext cx="510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smtClean="0">
                <a:latin typeface="Corbel" charset="0"/>
                <a:ea typeface="Corbel" charset="0"/>
                <a:cs typeface="Corbel" charset="0"/>
              </a:rPr>
              <a:t>Φ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3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685998" y="3256549"/>
            <a:ext cx="524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dirty="0" smtClean="0">
                <a:latin typeface="Corbel" charset="0"/>
                <a:ea typeface="Corbel" charset="0"/>
                <a:cs typeface="Corbel" charset="0"/>
              </a:rPr>
              <a:t>Φ</a:t>
            </a:r>
            <a:r>
              <a:rPr lang="en-US" altLang="zh-CN" dirty="0"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endParaRPr lang="en-US" dirty="0"/>
          </a:p>
        </p:txBody>
      </p:sp>
      <p:sp>
        <p:nvSpPr>
          <p:cNvPr id="26" name="5-Point Star 25"/>
          <p:cNvSpPr/>
          <p:nvPr/>
        </p:nvSpPr>
        <p:spPr>
          <a:xfrm>
            <a:off x="4214920" y="4148132"/>
            <a:ext cx="215153" cy="174812"/>
          </a:xfrm>
          <a:prstGeom prst="star5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4315921" y="3648120"/>
            <a:ext cx="1356629" cy="621787"/>
          </a:xfrm>
          <a:prstGeom prst="cub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4157918" y="3798179"/>
            <a:ext cx="1356629" cy="621787"/>
          </a:xfrm>
          <a:prstGeom prst="cub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5-Point Star 26"/>
          <p:cNvSpPr/>
          <p:nvPr/>
        </p:nvSpPr>
        <p:spPr>
          <a:xfrm>
            <a:off x="5210308" y="3887907"/>
            <a:ext cx="215153" cy="17481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5-Point Star 39"/>
          <p:cNvSpPr/>
          <p:nvPr/>
        </p:nvSpPr>
        <p:spPr>
          <a:xfrm>
            <a:off x="5161003" y="3973072"/>
            <a:ext cx="215153" cy="17481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5-Point Star 40"/>
          <p:cNvSpPr/>
          <p:nvPr/>
        </p:nvSpPr>
        <p:spPr>
          <a:xfrm>
            <a:off x="5591307" y="3502427"/>
            <a:ext cx="215153" cy="17481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5-Point Star 41"/>
          <p:cNvSpPr/>
          <p:nvPr/>
        </p:nvSpPr>
        <p:spPr>
          <a:xfrm>
            <a:off x="5542002" y="3587592"/>
            <a:ext cx="215153" cy="174812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448655" y="305794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ea typeface="Gulim" panose="020B0600000101010101" pitchFamily="34" charset="-127"/>
              </a:rPr>
              <a:t> </a:t>
            </a:r>
            <a:r>
              <a:rPr lang="en-US" altLang="ko-KR" smtClean="0">
                <a:ea typeface="Gulim" panose="020B0600000101010101" pitchFamily="34" charset="-127"/>
              </a:rPr>
              <a:t>x</a:t>
            </a:r>
            <a:r>
              <a:rPr lang="en-US" altLang="ko-KR" baseline="-25000" smtClean="0">
                <a:ea typeface="Gulim" panose="020B0600000101010101" pitchFamily="34" charset="-127"/>
              </a:rPr>
              <a:t>2</a:t>
            </a: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520373" y="4299552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ea typeface="Gulim" panose="020B0600000101010101" pitchFamily="34" charset="-127"/>
              </a:rPr>
              <a:t> </a:t>
            </a:r>
            <a:r>
              <a:rPr lang="en-US" altLang="ko-KR" dirty="0" smtClean="0">
                <a:ea typeface="Gulim" panose="020B0600000101010101" pitchFamily="34" charset="-127"/>
              </a:rPr>
              <a:t>x</a:t>
            </a:r>
            <a:r>
              <a:rPr lang="en-US" altLang="zh-CN" baseline="-25000" dirty="0" smtClean="0">
                <a:ea typeface="Gulim" panose="020B0600000101010101" pitchFamily="34" charset="-127"/>
              </a:rPr>
              <a:t>5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40785" y="4401294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ea typeface="Gulim" panose="020B0600000101010101" pitchFamily="34" charset="-127"/>
              </a:rPr>
              <a:t> </a:t>
            </a:r>
            <a:r>
              <a:rPr lang="en-US" altLang="ko-KR" dirty="0" smtClean="0">
                <a:ea typeface="Gulim" panose="020B0600000101010101" pitchFamily="34" charset="-127"/>
              </a:rPr>
              <a:t>x</a:t>
            </a:r>
            <a:r>
              <a:rPr lang="en-US" altLang="zh-CN" baseline="-25000" dirty="0">
                <a:ea typeface="Gulim" panose="020B0600000101010101" pitchFamily="34" charset="-127"/>
              </a:rPr>
              <a:t>4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21497" y="3079958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ea typeface="Gulim" panose="020B0600000101010101" pitchFamily="34" charset="-127"/>
              </a:rPr>
              <a:t> </a:t>
            </a:r>
            <a:r>
              <a:rPr lang="en-US" altLang="ko-KR" dirty="0" smtClean="0">
                <a:ea typeface="Gulim" panose="020B0600000101010101" pitchFamily="34" charset="-127"/>
              </a:rPr>
              <a:t>x</a:t>
            </a:r>
            <a:r>
              <a:rPr lang="en-US" altLang="zh-CN" baseline="-25000" dirty="0">
                <a:ea typeface="Gulim" panose="020B0600000101010101" pitchFamily="34" charset="-127"/>
              </a:rPr>
              <a:t>3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4686722" y="3945804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ea typeface="Gulim" panose="020B0600000101010101" pitchFamily="34" charset="-127"/>
              </a:rPr>
              <a:t> </a:t>
            </a:r>
            <a:r>
              <a:rPr lang="en-US" altLang="ko-KR" dirty="0" smtClean="0">
                <a:ea typeface="Gulim" panose="020B0600000101010101" pitchFamily="34" charset="-127"/>
              </a:rPr>
              <a:t>x</a:t>
            </a:r>
            <a:r>
              <a:rPr lang="en-US" altLang="zh-CN" baseline="-25000" dirty="0" smtClean="0">
                <a:ea typeface="Gulim" panose="020B0600000101010101" pitchFamily="34" charset="-127"/>
              </a:rPr>
              <a:t>3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4898601" y="3923791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ea typeface="Gulim" panose="020B0600000101010101" pitchFamily="34" charset="-127"/>
              </a:rPr>
              <a:t> </a:t>
            </a:r>
            <a:r>
              <a:rPr lang="en-US" altLang="ko-KR" dirty="0" smtClean="0">
                <a:ea typeface="Gulim" panose="020B0600000101010101" pitchFamily="34" charset="-127"/>
              </a:rPr>
              <a:t>x</a:t>
            </a:r>
            <a:r>
              <a:rPr lang="en-US" altLang="zh-CN" baseline="-25000" dirty="0" smtClean="0">
                <a:ea typeface="Gulim" panose="020B0600000101010101" pitchFamily="34" charset="-127"/>
              </a:rPr>
              <a:t>5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661216" y="353241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ea typeface="Gulim" panose="020B0600000101010101" pitchFamily="34" charset="-127"/>
              </a:rPr>
              <a:t> </a:t>
            </a:r>
            <a:r>
              <a:rPr lang="en-US" altLang="ko-KR" smtClean="0">
                <a:ea typeface="Gulim" panose="020B0600000101010101" pitchFamily="34" charset="-127"/>
              </a:rPr>
              <a:t>x</a:t>
            </a:r>
            <a:r>
              <a:rPr lang="en-US" altLang="ko-KR" baseline="-25000" smtClean="0">
                <a:ea typeface="Gulim" panose="020B0600000101010101" pitchFamily="34" charset="-127"/>
              </a:rPr>
              <a:t>2</a:t>
            </a: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873095" y="3510406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ea typeface="Gulim" panose="020B0600000101010101" pitchFamily="34" charset="-127"/>
              </a:rPr>
              <a:t> </a:t>
            </a:r>
            <a:r>
              <a:rPr lang="en-US" altLang="ko-KR" dirty="0" smtClean="0">
                <a:ea typeface="Gulim" panose="020B0600000101010101" pitchFamily="34" charset="-127"/>
              </a:rPr>
              <a:t>x</a:t>
            </a:r>
            <a:r>
              <a:rPr lang="en-US" altLang="zh-CN" baseline="-25000" dirty="0">
                <a:ea typeface="Gulim" panose="020B0600000101010101" pitchFamily="34" charset="-127"/>
              </a:rPr>
              <a:t>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4731916" y="4664269"/>
              <a:ext cx="4064795" cy="21785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1268"/>
                    <a:gridCol w="844402"/>
                    <a:gridCol w="783905"/>
                    <a:gridCol w="800794"/>
                    <a:gridCol w="814426"/>
                  </a:tblGrid>
                  <a:tr h="32694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𝑲</m:t>
                                </m:r>
                                <m:r>
                                  <a:rPr lang="en-US" sz="1400" b="1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𝑲</m:t>
                                </m:r>
                                <m:r>
                                  <a:rPr lang="en-US" sz="1400" b="1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𝑲</m:t>
                                </m:r>
                                <m:r>
                                  <a:rPr lang="en-US" sz="1400" b="1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  <m:t>𝟑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𝑲</m:t>
                                </m:r>
                                <m:r>
                                  <a:rPr lang="en-US" sz="1400" b="1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  <m:t>𝟒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𝑲</m:t>
                                </m:r>
                                <m:r>
                                  <a:rPr lang="en-US" sz="1400" b="1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charset="0"/>
                                        <a:ea typeface="Corbel" charset="0"/>
                                        <a:cs typeface="Corbel" charset="0"/>
                                      </a:rPr>
                                      <m:t>𝟓</m:t>
                                    </m:r>
                                  </m:sub>
                                </m:sSub>
                                <m:r>
                                  <a:rPr lang="en-US" sz="1400" b="1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4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</a:tr>
                  <a:tr h="4130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</a:tr>
                  <a:tr h="3596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 smtClean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32</m:t>
                                </m:r>
                                <m:r>
                                  <a:rPr lang="en-US" altLang="zh-CN" sz="1600" b="0" i="1" baseline="30000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aseline="300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32</m:t>
                                </m:r>
                                <m:r>
                                  <a:rPr lang="en-US" altLang="zh-CN" sz="1600" b="0" i="1" baseline="30000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</a:tr>
                  <a:tr h="3596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32</m:t>
                                </m:r>
                                <m:r>
                                  <a:rPr lang="en-US" altLang="zh-CN" sz="1600" b="0" i="1" baseline="30000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aseline="300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32</m:t>
                                </m:r>
                                <m:r>
                                  <a:rPr lang="en-US" altLang="zh-CN" sz="1600" b="0" i="1" baseline="30000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</a:tr>
                  <a:tr h="3596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32</m:t>
                                </m:r>
                                <m:r>
                                  <a:rPr lang="en-US" altLang="zh-CN" sz="1600" b="0" i="1" baseline="30000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32</m:t>
                                </m:r>
                                <m:r>
                                  <a:rPr lang="en-US" altLang="zh-CN" sz="1600" b="0" i="1" baseline="30000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aseline="300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</a:tr>
                  <a:tr h="35963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32</m:t>
                                </m:r>
                                <m:r>
                                  <a:rPr lang="en-US" altLang="zh-CN" sz="1600" b="0" i="1" baseline="30000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sz="16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32</m:t>
                                </m:r>
                                <m:r>
                                  <a:rPr lang="en-US" altLang="zh-CN" sz="1600" b="0" i="1" baseline="30000" dirty="0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600" baseline="30000" dirty="0">
                            <a:latin typeface="Corbel" charset="0"/>
                            <a:ea typeface="Corbel" charset="0"/>
                            <a:cs typeface="Corbel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2147401"/>
                  </p:ext>
                </p:extLst>
              </p:nvPr>
            </p:nvGraphicFramePr>
            <p:xfrm>
              <a:off x="4731916" y="4664269"/>
              <a:ext cx="4064795" cy="21785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21268"/>
                    <a:gridCol w="844402"/>
                    <a:gridCol w="783905"/>
                    <a:gridCol w="800794"/>
                    <a:gridCol w="814426"/>
                  </a:tblGrid>
                  <a:tr h="3269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41" t="-1852" r="-397778" b="-5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97842" t="-1852" r="-286331" b="-5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13178" t="-1852" r="-208527" b="-5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08397" t="-1852" r="-105344" b="-5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99254" t="-1852" r="-2985" b="-566667"/>
                          </a:stretch>
                        </a:blipFill>
                      </a:tcPr>
                    </a:tc>
                  </a:tr>
                  <a:tr h="413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41" t="-80882" r="-397778" b="-3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97842" t="-80882" r="-286331" b="-3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13178" t="-80882" r="-208527" b="-3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08397" t="-80882" r="-105344" b="-3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99254" t="-80882" r="-2985" b="-350000"/>
                          </a:stretch>
                        </a:blipFill>
                      </a:tcPr>
                    </a:tc>
                  </a:tr>
                  <a:tr h="3596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41" t="-208475" r="-397778" b="-3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97842" t="-208475" r="-286331" b="-3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13178" t="-208475" r="-208527" b="-3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08397" t="-208475" r="-105344" b="-3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99254" t="-208475" r="-2985" b="-303390"/>
                          </a:stretch>
                        </a:blipFill>
                      </a:tcPr>
                    </a:tc>
                  </a:tr>
                  <a:tr h="3596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41" t="-308475" r="-397778" b="-2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97842" t="-308475" r="-286331" b="-2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13178" t="-308475" r="-208527" b="-2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08397" t="-308475" r="-105344" b="-2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99254" t="-308475" r="-2985" b="-203390"/>
                          </a:stretch>
                        </a:blipFill>
                      </a:tcPr>
                    </a:tc>
                  </a:tr>
                  <a:tr h="3596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41" t="-408475" r="-397778" b="-1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97842" t="-408475" r="-286331" b="-1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13178" t="-408475" r="-208527" b="-1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08397" t="-408475" r="-105344" b="-10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99254" t="-408475" r="-2985" b="-103390"/>
                          </a:stretch>
                        </a:blipFill>
                      </a:tcPr>
                    </a:tc>
                  </a:tr>
                  <a:tr h="3596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741" t="-508475" r="-397778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97842" t="-508475" r="-286331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13178" t="-508475" r="-208527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08397" t="-508475" r="-105344" b="-3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399254" t="-508475" r="-2985" b="-33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3231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Kernel Functions for Nonlinear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800" dirty="0"/>
              <a:t>Instead of computing the dot product on the transformed data, it is </a:t>
            </a:r>
            <a:r>
              <a:rPr lang="en-US" altLang="en-US" sz="2800" dirty="0" smtClean="0"/>
              <a:t>math</a:t>
            </a:r>
            <a:r>
              <a:rPr lang="en-US" altLang="zh-CN" sz="2800" dirty="0" smtClean="0"/>
              <a:t>em</a:t>
            </a:r>
            <a:r>
              <a:rPr lang="en-US" altLang="en-US" sz="2800" dirty="0" smtClean="0"/>
              <a:t>atically </a:t>
            </a:r>
            <a:r>
              <a:rPr lang="en-US" altLang="en-US" sz="2800" dirty="0"/>
              <a:t>equivalent to applying a kernel function K(</a:t>
            </a:r>
            <a:r>
              <a:rPr lang="en-US" altLang="en-US" sz="2800" b="1" dirty="0"/>
              <a:t>X</a:t>
            </a:r>
            <a:r>
              <a:rPr lang="en-US" altLang="en-US" sz="2800" b="1" baseline="-25000" dirty="0"/>
              <a:t>i</a:t>
            </a:r>
            <a:r>
              <a:rPr lang="en-US" altLang="en-US" sz="2800" dirty="0"/>
              <a:t>, </a:t>
            </a:r>
            <a:r>
              <a:rPr lang="en-US" altLang="en-US" sz="2800" b="1" dirty="0" err="1"/>
              <a:t>X</a:t>
            </a:r>
            <a:r>
              <a:rPr lang="en-US" altLang="en-US" sz="2800" b="1" baseline="-25000" dirty="0" err="1"/>
              <a:t>j</a:t>
            </a:r>
            <a:r>
              <a:rPr lang="en-US" altLang="en-US" sz="2800" dirty="0"/>
              <a:t>) to the original data, i.e., </a:t>
            </a:r>
            <a:r>
              <a:rPr lang="en-US" altLang="en-US" sz="2800" dirty="0" smtClean="0"/>
              <a:t>K(</a:t>
            </a:r>
            <a:r>
              <a:rPr lang="en-US" altLang="en-US" sz="2800" b="1" dirty="0" smtClean="0"/>
              <a:t>X</a:t>
            </a:r>
            <a:r>
              <a:rPr lang="en-US" altLang="en-US" sz="2800" b="1" baseline="-25000" dirty="0" smtClean="0"/>
              <a:t>i</a:t>
            </a:r>
            <a:r>
              <a:rPr lang="en-US" altLang="en-US" sz="2800" dirty="0"/>
              <a:t>, </a:t>
            </a:r>
            <a:r>
              <a:rPr lang="en-US" altLang="en-US" sz="2800" b="1" dirty="0" err="1"/>
              <a:t>X</a:t>
            </a:r>
            <a:r>
              <a:rPr lang="en-US" altLang="en-US" sz="2800" b="1" baseline="-25000" dirty="0" err="1"/>
              <a:t>j</a:t>
            </a:r>
            <a:r>
              <a:rPr lang="en-US" altLang="en-US" sz="2800" dirty="0"/>
              <a:t>) = </a:t>
            </a:r>
            <a:r>
              <a:rPr lang="el-GR" altLang="en-US" sz="2800" dirty="0"/>
              <a:t>Φ</a:t>
            </a:r>
            <a:r>
              <a:rPr lang="en-US" altLang="en-US" sz="2800" dirty="0"/>
              <a:t>(</a:t>
            </a:r>
            <a:r>
              <a:rPr lang="en-US" altLang="en-US" sz="2800" b="1" dirty="0"/>
              <a:t>X</a:t>
            </a:r>
            <a:r>
              <a:rPr lang="en-US" altLang="en-US" sz="2800" b="1" baseline="-25000" dirty="0"/>
              <a:t>i</a:t>
            </a:r>
            <a:r>
              <a:rPr lang="en-US" altLang="en-US" sz="2800" dirty="0"/>
              <a:t>) </a:t>
            </a:r>
            <a:r>
              <a:rPr lang="el-GR" altLang="en-US" sz="2800" dirty="0"/>
              <a:t>Φ</a:t>
            </a:r>
            <a:r>
              <a:rPr lang="en-US" altLang="en-US" sz="2800" dirty="0"/>
              <a:t>(</a:t>
            </a:r>
            <a:r>
              <a:rPr lang="en-US" altLang="en-US" sz="2800" b="1" dirty="0" err="1"/>
              <a:t>X</a:t>
            </a:r>
            <a:r>
              <a:rPr lang="en-US" altLang="en-US" sz="2800" b="1" baseline="-25000" dirty="0" err="1"/>
              <a:t>j</a:t>
            </a:r>
            <a:r>
              <a:rPr lang="en-US" altLang="en-US" sz="2800" dirty="0" smtClean="0"/>
              <a:t>)</a:t>
            </a:r>
            <a:r>
              <a:rPr lang="en-US" altLang="zh-CN" sz="2800" dirty="0" smtClean="0"/>
              <a:t>.</a:t>
            </a:r>
            <a:endParaRPr lang="el-GR" altLang="en-US" sz="2800" dirty="0"/>
          </a:p>
          <a:p>
            <a:pPr>
              <a:lnSpc>
                <a:spcPct val="120000"/>
              </a:lnSpc>
            </a:pPr>
            <a:r>
              <a:rPr lang="en-US" altLang="en-US" sz="2800" dirty="0"/>
              <a:t>Typical Kernel Functions</a:t>
            </a:r>
          </a:p>
          <a:p>
            <a:pPr marL="0" indent="0">
              <a:lnSpc>
                <a:spcPct val="120000"/>
              </a:lnSpc>
              <a:buNone/>
            </a:pPr>
            <a:endParaRPr lang="zh-CN" altLang="en-US" sz="2400" dirty="0" smtClean="0"/>
          </a:p>
          <a:p>
            <a:pPr marL="0" indent="0">
              <a:lnSpc>
                <a:spcPct val="120000"/>
              </a:lnSpc>
              <a:buNone/>
            </a:pPr>
            <a:endParaRPr lang="zh-CN" altLang="en-US" sz="2400" dirty="0" smtClean="0"/>
          </a:p>
          <a:p>
            <a:pPr marL="0" indent="0">
              <a:lnSpc>
                <a:spcPct val="120000"/>
              </a:lnSpc>
              <a:buNone/>
            </a:pPr>
            <a:endParaRPr lang="en-US" alt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01" y="4615433"/>
            <a:ext cx="7689798" cy="139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69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Non-linear </a:t>
            </a:r>
            <a:r>
              <a:rPr lang="en-US" altLang="zh-CN" dirty="0" smtClean="0"/>
              <a:t>SVMs: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Dual problem formulation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:</a:t>
            </a:r>
            <a:endParaRPr lang="zh-CN" altLang="en-US" sz="2400" dirty="0" smtClean="0">
              <a:latin typeface="Corbel" charset="0"/>
              <a:ea typeface="Corbel" charset="0"/>
              <a:cs typeface="Corbel" charset="0"/>
            </a:endParaRPr>
          </a:p>
          <a:p>
            <a:endParaRPr lang="zh-CN" altLang="en-US" sz="2400" dirty="0">
              <a:latin typeface="Corbel" charset="0"/>
              <a:ea typeface="Corbel" charset="0"/>
              <a:cs typeface="Corbel" charset="0"/>
            </a:endParaRPr>
          </a:p>
          <a:p>
            <a:endParaRPr lang="zh-CN" altLang="en-US" sz="2400" dirty="0" smtClean="0">
              <a:latin typeface="Corbel" charset="0"/>
              <a:ea typeface="Corbel" charset="0"/>
              <a:cs typeface="Corbel" charset="0"/>
            </a:endParaRPr>
          </a:p>
          <a:p>
            <a:endParaRPr lang="zh-CN" altLang="en-US" sz="2400" dirty="0">
              <a:latin typeface="Corbel" charset="0"/>
              <a:ea typeface="Corbel" charset="0"/>
              <a:cs typeface="Corbel" charset="0"/>
            </a:endParaRPr>
          </a:p>
          <a:p>
            <a:pPr marL="0" indent="0">
              <a:buNone/>
            </a:pPr>
            <a:endParaRPr lang="en-US" altLang="zh-CN" sz="2400" dirty="0">
              <a:latin typeface="Corbel" charset="0"/>
              <a:ea typeface="Corbel" charset="0"/>
              <a:cs typeface="Corbel" charset="0"/>
            </a:endParaRPr>
          </a:p>
          <a:p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The solution is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:</a:t>
            </a:r>
            <a:endParaRPr lang="zh-CN" altLang="en-US" sz="2400" dirty="0" smtClean="0">
              <a:latin typeface="Corbel" charset="0"/>
              <a:ea typeface="Corbel" charset="0"/>
              <a:cs typeface="Corbel" charset="0"/>
            </a:endParaRPr>
          </a:p>
          <a:p>
            <a:endParaRPr lang="zh-CN" altLang="en-US" sz="2400" dirty="0">
              <a:latin typeface="Corbel" charset="0"/>
              <a:ea typeface="Corbel" charset="0"/>
              <a:cs typeface="Corbel" charset="0"/>
            </a:endParaRPr>
          </a:p>
          <a:p>
            <a:endParaRPr lang="en-US" altLang="zh-CN" sz="2400" dirty="0">
              <a:latin typeface="Corbel" charset="0"/>
              <a:ea typeface="Corbel" charset="0"/>
              <a:cs typeface="Corbel" charset="0"/>
            </a:endParaRPr>
          </a:p>
          <a:p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Optimization techniques for finding </a:t>
            </a:r>
            <a:r>
              <a:rPr lang="el-GR" altLang="en-US" sz="2400" i="1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i="1" baseline="-25000" dirty="0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400" i="1" dirty="0">
                <a:latin typeface="Corbel" charset="0"/>
                <a:ea typeface="Corbel" charset="0"/>
                <a:cs typeface="Corbel" charset="0"/>
              </a:rPr>
              <a:t>’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s remain the same!</a:t>
            </a:r>
          </a:p>
          <a:p>
            <a:endParaRPr lang="en-US" sz="24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57793" y="2107259"/>
            <a:ext cx="6228413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Find </a:t>
            </a:r>
            <a:r>
              <a:rPr lang="el-GR" altLang="en-US" sz="2400" i="1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i="1" baseline="-25000" dirty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zh-CN" sz="2400" i="1" dirty="0">
                <a:latin typeface="Corbel" charset="0"/>
                <a:ea typeface="Corbel" charset="0"/>
                <a:cs typeface="Corbel" charset="0"/>
              </a:rPr>
              <a:t>…</a:t>
            </a:r>
            <a:r>
              <a:rPr lang="el-GR" altLang="en-US" sz="2400" i="1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i="1" baseline="-25000" dirty="0">
                <a:latin typeface="Corbel" charset="0"/>
                <a:ea typeface="Corbel" charset="0"/>
                <a:cs typeface="Corbel" charset="0"/>
              </a:rPr>
              <a:t>N</a:t>
            </a:r>
            <a:r>
              <a:rPr lang="en-US" altLang="zh-CN" sz="2400" baseline="-250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such that</a:t>
            </a:r>
          </a:p>
          <a:p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Q(</a:t>
            </a:r>
            <a:r>
              <a:rPr lang="el-GR" altLang="en-US" sz="2400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) =</a:t>
            </a:r>
            <a:r>
              <a:rPr lang="el-GR" altLang="en-US" sz="2400" dirty="0">
                <a:latin typeface="Corbel" charset="0"/>
                <a:ea typeface="Corbel" charset="0"/>
                <a:cs typeface="Corbel" charset="0"/>
              </a:rPr>
              <a:t>Σ</a:t>
            </a:r>
            <a:r>
              <a:rPr lang="el-GR" altLang="en-US" sz="2400" i="1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400" baseline="-25000" dirty="0">
                <a:latin typeface="Corbel" charset="0"/>
                <a:ea typeface="Corbel" charset="0"/>
                <a:cs typeface="Corbel" charset="0"/>
              </a:rPr>
              <a:t> 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- ½</a:t>
            </a:r>
            <a:r>
              <a:rPr lang="el-GR" altLang="en-US" sz="2400" dirty="0" err="1">
                <a:latin typeface="Corbel" charset="0"/>
                <a:ea typeface="Corbel" charset="0"/>
                <a:cs typeface="Corbel" charset="0"/>
              </a:rPr>
              <a:t>ΣΣ</a:t>
            </a:r>
            <a:r>
              <a:rPr lang="el-GR" altLang="en-US" sz="2400" i="1" dirty="0" err="1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l-GR" altLang="en-US" sz="2400" i="1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i="1" baseline="-25000" dirty="0" err="1">
                <a:latin typeface="Corbel" charset="0"/>
                <a:ea typeface="Corbel" charset="0"/>
                <a:cs typeface="Corbel" charset="0"/>
              </a:rPr>
              <a:t>j</a:t>
            </a:r>
            <a:r>
              <a:rPr lang="en-US" altLang="zh-CN" sz="2400" i="1" dirty="0" err="1">
                <a:latin typeface="Corbel" charset="0"/>
                <a:ea typeface="Corbel" charset="0"/>
                <a:cs typeface="Corbel" charset="0"/>
              </a:rPr>
              <a:t>y</a:t>
            </a:r>
            <a:r>
              <a:rPr lang="en-US" altLang="zh-CN" sz="24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400" i="1" dirty="0" err="1">
                <a:latin typeface="Corbel" charset="0"/>
                <a:ea typeface="Corbel" charset="0"/>
                <a:cs typeface="Corbel" charset="0"/>
              </a:rPr>
              <a:t>y</a:t>
            </a:r>
            <a:r>
              <a:rPr lang="en-US" altLang="zh-CN" sz="2400" i="1" baseline="-25000" dirty="0" err="1">
                <a:latin typeface="Corbel" charset="0"/>
                <a:ea typeface="Corbel" charset="0"/>
                <a:cs typeface="Corbel" charset="0"/>
              </a:rPr>
              <a:t>j</a:t>
            </a:r>
            <a:r>
              <a:rPr lang="en-US" altLang="zh-CN" sz="2400" i="1" dirty="0" err="1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K</a:t>
            </a:r>
            <a:r>
              <a:rPr lang="en-US" altLang="zh-CN" sz="24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(x</a:t>
            </a:r>
            <a:r>
              <a:rPr lang="en-US" altLang="zh-CN" sz="2400" baseline="-25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4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,</a:t>
            </a:r>
            <a:r>
              <a:rPr lang="en-US" altLang="zh-CN" sz="2400" baseline="-25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400" baseline="-25000" dirty="0" err="1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j</a:t>
            </a:r>
            <a:r>
              <a:rPr lang="en-US" altLang="zh-CN" sz="24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)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is maximized and </a:t>
            </a:r>
          </a:p>
          <a:p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(1)  </a:t>
            </a:r>
            <a:r>
              <a:rPr lang="el-GR" altLang="en-US" sz="2400" dirty="0">
                <a:latin typeface="Corbel" charset="0"/>
                <a:ea typeface="Corbel" charset="0"/>
                <a:cs typeface="Corbel" charset="0"/>
              </a:rPr>
              <a:t>Σ</a:t>
            </a:r>
            <a:r>
              <a:rPr lang="el-GR" altLang="en-US" sz="2400" i="1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400" i="1" dirty="0" err="1">
                <a:latin typeface="Corbel" charset="0"/>
                <a:ea typeface="Corbel" charset="0"/>
                <a:cs typeface="Corbel" charset="0"/>
              </a:rPr>
              <a:t>y</a:t>
            </a:r>
            <a:r>
              <a:rPr lang="en-US" altLang="zh-CN" sz="24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400" baseline="-250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= 0</a:t>
            </a:r>
          </a:p>
          <a:p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(2) </a:t>
            </a:r>
            <a:r>
              <a:rPr lang="el-GR" altLang="en-US" sz="2400" i="1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 ≥ 0 for all </a:t>
            </a:r>
            <a:r>
              <a:rPr lang="el-GR" altLang="en-US" sz="2400" i="1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4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endParaRPr lang="en-US" altLang="zh-CN" sz="2400" i="1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19010" y="4378321"/>
            <a:ext cx="31059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latin typeface="Corbel" charset="0"/>
                <a:ea typeface="Corbel" charset="0"/>
                <a:cs typeface="Corbel" charset="0"/>
              </a:rPr>
              <a:t>f</a:t>
            </a:r>
            <a:r>
              <a:rPr lang="en-US" altLang="zh-CN" sz="2800" dirty="0">
                <a:latin typeface="Corbel" charset="0"/>
                <a:ea typeface="Corbel" charset="0"/>
                <a:cs typeface="Corbel" charset="0"/>
              </a:rPr>
              <a:t>(x) = </a:t>
            </a:r>
            <a:r>
              <a:rPr lang="el-GR" altLang="en-US" sz="2800" dirty="0">
                <a:latin typeface="Corbel" charset="0"/>
                <a:ea typeface="Corbel" charset="0"/>
                <a:cs typeface="Corbel" charset="0"/>
              </a:rPr>
              <a:t>Σ</a:t>
            </a:r>
            <a:r>
              <a:rPr lang="el-GR" altLang="en-US" sz="2800" i="1" dirty="0">
                <a:latin typeface="Corbel" charset="0"/>
                <a:ea typeface="Corbel" charset="0"/>
                <a:cs typeface="Corbel" charset="0"/>
              </a:rPr>
              <a:t>α</a:t>
            </a:r>
            <a:r>
              <a:rPr lang="en-US" altLang="zh-CN" sz="28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800" i="1" dirty="0" err="1">
                <a:latin typeface="Corbel" charset="0"/>
                <a:ea typeface="Corbel" charset="0"/>
                <a:cs typeface="Corbel" charset="0"/>
              </a:rPr>
              <a:t>y</a:t>
            </a:r>
            <a:r>
              <a:rPr lang="en-US" altLang="zh-CN" sz="2800" i="1" baseline="-25000" dirty="0" err="1"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800" i="1" dirty="0" err="1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K</a:t>
            </a:r>
            <a:r>
              <a:rPr lang="en-US" altLang="zh-CN" sz="28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(x</a:t>
            </a:r>
            <a:r>
              <a:rPr lang="en-US" altLang="zh-CN" sz="2800" baseline="-25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i</a:t>
            </a:r>
            <a:r>
              <a:rPr lang="en-US" altLang="zh-CN" sz="28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,</a:t>
            </a:r>
            <a:r>
              <a:rPr lang="en-US" altLang="zh-CN" sz="2800" baseline="-25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800" dirty="0" err="1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800" baseline="-25000" dirty="0" err="1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j</a:t>
            </a:r>
            <a:r>
              <a:rPr lang="en-US" altLang="zh-CN" sz="28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)+ </a:t>
            </a:r>
            <a:r>
              <a:rPr lang="en-US" altLang="zh-CN" sz="2800" i="1" dirty="0">
                <a:latin typeface="Corbel" charset="0"/>
                <a:ea typeface="Corbel" charset="0"/>
                <a:cs typeface="Corbel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6757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610566"/>
            <a:ext cx="3594100" cy="3238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1577" y="2412352"/>
            <a:ext cx="184441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Support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Vector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98170" y="3630709"/>
            <a:ext cx="184441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Support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Vector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39800" y="1693666"/>
            <a:ext cx="184441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Support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Vector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38924" y="3505781"/>
            <a:ext cx="5126340" cy="2677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tx2"/>
                </a:solidFill>
              </a:rPr>
              <a:t>Quick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start: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400" b="1" dirty="0" err="1" smtClean="0">
                <a:solidFill>
                  <a:schemeClr val="tx2"/>
                </a:solidFill>
              </a:rPr>
              <a:t>Hyperplane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400" b="1" dirty="0" smtClean="0">
                <a:solidFill>
                  <a:schemeClr val="tx2"/>
                </a:solidFill>
              </a:rPr>
              <a:t>Supper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</a:rPr>
              <a:t>V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ector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 smtClean="0">
                <a:solidFill>
                  <a:schemeClr val="tx2"/>
                </a:solidFill>
              </a:rPr>
              <a:t>Margin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 smtClean="0">
                <a:solidFill>
                  <a:schemeClr val="tx2"/>
                </a:solidFill>
              </a:rPr>
              <a:t>SVMs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</a:rPr>
              <a:t>Maximize Margin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Width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 smtClean="0">
                <a:solidFill>
                  <a:srgbClr val="FF0000"/>
                </a:solidFill>
              </a:rPr>
              <a:t>Non-linear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SVMs: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Kernel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Function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26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SVM</a:t>
            </a:r>
            <a:r>
              <a:rPr lang="en-US" altLang="zh-CN" smtClean="0"/>
              <a:t>:</a:t>
            </a:r>
            <a:r>
              <a:rPr lang="zh-CN" altLang="en-US" smtClean="0"/>
              <a:t> </a:t>
            </a:r>
            <a:r>
              <a:rPr lang="en-US" altLang="en-US" smtClean="0"/>
              <a:t>History and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err="1" smtClean="0"/>
              <a:t>Vapnik</a:t>
            </a:r>
            <a:r>
              <a:rPr lang="en-US" altLang="en-US" sz="2400" dirty="0" smtClean="0"/>
              <a:t> and colleagues (</a:t>
            </a:r>
            <a:r>
              <a:rPr lang="en-US" altLang="en-US" sz="2400" b="1" dirty="0" smtClean="0">
                <a:solidFill>
                  <a:srgbClr val="00B050"/>
                </a:solidFill>
              </a:rPr>
              <a:t>1992</a:t>
            </a:r>
            <a:r>
              <a:rPr lang="en-US" altLang="en-US" sz="2400" dirty="0" smtClean="0"/>
              <a:t>)—groundwork from </a:t>
            </a:r>
            <a:r>
              <a:rPr lang="en-US" altLang="en-US" sz="2400" dirty="0" err="1" smtClean="0"/>
              <a:t>Vapnik</a:t>
            </a:r>
            <a:r>
              <a:rPr lang="en-US" altLang="en-US" sz="2400" dirty="0" smtClean="0"/>
              <a:t> &amp; </a:t>
            </a:r>
            <a:r>
              <a:rPr lang="en-US" altLang="en-US" sz="2400" dirty="0" err="1" smtClean="0"/>
              <a:t>Chervonenkis</a:t>
            </a:r>
            <a:r>
              <a:rPr lang="en-US" altLang="en-US" sz="2400" dirty="0" smtClean="0"/>
              <a:t>’ 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statistical learning theory </a:t>
            </a:r>
            <a:r>
              <a:rPr lang="en-US" altLang="en-US" sz="2400" dirty="0" smtClean="0"/>
              <a:t>in </a:t>
            </a:r>
            <a:r>
              <a:rPr lang="en-US" altLang="en-US" sz="2400" b="1" dirty="0" smtClean="0">
                <a:solidFill>
                  <a:srgbClr val="00B050"/>
                </a:solidFill>
              </a:rPr>
              <a:t>1960s</a:t>
            </a:r>
          </a:p>
          <a:p>
            <a:r>
              <a:rPr lang="en-US" altLang="en-US" sz="2400" dirty="0" smtClean="0"/>
              <a:t>Features: </a:t>
            </a:r>
            <a:r>
              <a:rPr lang="en-US" altLang="en-US" sz="2400" b="1" dirty="0" smtClean="0">
                <a:solidFill>
                  <a:srgbClr val="FF0000"/>
                </a:solidFill>
              </a:rPr>
              <a:t>training can be slow but accuracy is high </a:t>
            </a:r>
            <a:r>
              <a:rPr lang="en-US" altLang="en-US" sz="2400" dirty="0" smtClean="0"/>
              <a:t>owing to their ability to model </a:t>
            </a:r>
            <a:r>
              <a:rPr lang="en-US" altLang="en-US" sz="2400" b="1" dirty="0" smtClean="0">
                <a:solidFill>
                  <a:srgbClr val="FF0000"/>
                </a:solidFill>
              </a:rPr>
              <a:t>complex nonlinear decision boundaries </a:t>
            </a:r>
            <a:r>
              <a:rPr lang="en-US" altLang="en-US" sz="2400" dirty="0" smtClean="0"/>
              <a:t>(margin maximization)</a:t>
            </a:r>
          </a:p>
          <a:p>
            <a:r>
              <a:rPr lang="en-US" altLang="en-US" sz="2400" dirty="0" smtClean="0"/>
              <a:t>Applications: </a:t>
            </a:r>
          </a:p>
          <a:p>
            <a:pPr lvl="1"/>
            <a:r>
              <a:rPr lang="en-US" altLang="zh-CN" sz="2000" dirty="0"/>
              <a:t>Text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categorization</a:t>
            </a:r>
            <a:endParaRPr lang="zh-CN" altLang="en-US" sz="2000" dirty="0"/>
          </a:p>
          <a:p>
            <a:pPr lvl="1"/>
            <a:r>
              <a:rPr lang="en-US" altLang="zh-CN" sz="2000" dirty="0"/>
              <a:t>Image </a:t>
            </a:r>
            <a:r>
              <a:rPr lang="en-US" altLang="zh-CN" sz="2000" dirty="0" smtClean="0"/>
              <a:t>classification</a:t>
            </a:r>
            <a:endParaRPr lang="zh-CN" altLang="en-US" sz="2000" dirty="0" smtClean="0"/>
          </a:p>
          <a:p>
            <a:pPr lvl="1"/>
            <a:r>
              <a:rPr lang="en-US" altLang="zh-CN" sz="2000" dirty="0"/>
              <a:t>Hand-written digit/character </a:t>
            </a:r>
            <a:r>
              <a:rPr lang="en-US" altLang="zh-CN" sz="2000" dirty="0" smtClean="0"/>
              <a:t>recognition</a:t>
            </a:r>
            <a:endParaRPr lang="zh-CN" altLang="en-US" sz="2000" dirty="0" smtClean="0"/>
          </a:p>
          <a:p>
            <a:pPr lvl="1"/>
            <a:r>
              <a:rPr lang="en-US" altLang="zh-CN" sz="2000" dirty="0"/>
              <a:t>O</a:t>
            </a:r>
            <a:r>
              <a:rPr lang="en-US" altLang="en-US" sz="2000" dirty="0"/>
              <a:t>bject </a:t>
            </a:r>
            <a:r>
              <a:rPr lang="en-US" altLang="en-US" sz="2000" dirty="0" smtClean="0"/>
              <a:t>recognition</a:t>
            </a:r>
            <a:endParaRPr lang="zh-CN" altLang="en-US" sz="2000" dirty="0"/>
          </a:p>
          <a:p>
            <a:pPr lvl="1"/>
            <a:r>
              <a:rPr lang="en-US" altLang="zh-CN" sz="2000" dirty="0"/>
              <a:t>Bioinformatics (Protein classification, Cancer </a:t>
            </a:r>
            <a:r>
              <a:rPr lang="en-US" altLang="zh-CN" sz="2000" dirty="0" smtClean="0"/>
              <a:t>classification</a:t>
            </a:r>
            <a:r>
              <a:rPr lang="mr-IN" altLang="zh-CN" sz="2000" dirty="0" smtClean="0"/>
              <a:t>…</a:t>
            </a:r>
            <a:r>
              <a:rPr lang="en-US" altLang="zh-CN" sz="2000" dirty="0" smtClean="0"/>
              <a:t>)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6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SVM Related 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30000"/>
              </a:lnSpc>
            </a:pPr>
            <a:r>
              <a:rPr lang="en-US" altLang="en-US" sz="2400" dirty="0"/>
              <a:t>SVM Website: </a:t>
            </a:r>
            <a:r>
              <a:rPr lang="en-US" altLang="en-US" sz="2400" dirty="0">
                <a:hlinkClick r:id="rId2"/>
              </a:rPr>
              <a:t>http://www.kernel-machines.org/</a:t>
            </a:r>
            <a:endParaRPr lang="en-US" altLang="en-US" sz="2400" dirty="0"/>
          </a:p>
          <a:p>
            <a:pPr>
              <a:lnSpc>
                <a:spcPct val="130000"/>
              </a:lnSpc>
            </a:pPr>
            <a:r>
              <a:rPr lang="en-US" altLang="en-US" sz="2400" dirty="0"/>
              <a:t>Representative implementations</a:t>
            </a:r>
          </a:p>
          <a:p>
            <a:pPr lvl="1">
              <a:lnSpc>
                <a:spcPct val="130000"/>
              </a:lnSpc>
            </a:pPr>
            <a:r>
              <a:rPr lang="en-US" altLang="en-US" sz="2400" b="1" dirty="0"/>
              <a:t>LIBSVM</a:t>
            </a:r>
            <a:r>
              <a:rPr lang="en-US" altLang="en-US" sz="2400" dirty="0"/>
              <a:t>: an efficient implementation of SVM, multi-class classifications, nu-SVM, one-class SVM, including also various interfaces with java, python, etc.</a:t>
            </a:r>
          </a:p>
          <a:p>
            <a:pPr lvl="1">
              <a:lnSpc>
                <a:spcPct val="130000"/>
              </a:lnSpc>
            </a:pPr>
            <a:r>
              <a:rPr lang="en-US" altLang="en-US" sz="2400" b="1" dirty="0"/>
              <a:t>SVM-light</a:t>
            </a:r>
            <a:r>
              <a:rPr lang="en-US" altLang="en-US" sz="2400" dirty="0"/>
              <a:t>: simpler but performance is not better than LIBSVM, support only binary classification and only in C </a:t>
            </a:r>
          </a:p>
          <a:p>
            <a:pPr lvl="1">
              <a:lnSpc>
                <a:spcPct val="130000"/>
              </a:lnSpc>
            </a:pPr>
            <a:r>
              <a:rPr lang="en-US" altLang="en-US" sz="2400" b="1" dirty="0"/>
              <a:t>SVM-torch</a:t>
            </a:r>
            <a:r>
              <a:rPr lang="en-US" altLang="en-US" sz="2400" dirty="0"/>
              <a:t>: another recent implementation also written in </a:t>
            </a:r>
            <a:r>
              <a:rPr lang="en-US" altLang="en-US" sz="2400" dirty="0" smtClean="0"/>
              <a:t>C</a:t>
            </a:r>
            <a:endParaRPr lang="zh-CN" altLang="en-US" sz="2400" dirty="0" smtClean="0"/>
          </a:p>
          <a:p>
            <a:pPr lvl="1">
              <a:lnSpc>
                <a:spcPct val="130000"/>
              </a:lnSpc>
            </a:pPr>
            <a:r>
              <a:rPr lang="en-US" sz="2400" dirty="0" smtClean="0">
                <a:hlinkClick r:id="rId3"/>
              </a:rPr>
              <a:t>http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www.meng-jiang.com/teaching/</a:t>
            </a:r>
            <a:r>
              <a:rPr lang="en-US" altLang="zh-CN" sz="2400" dirty="0" smtClean="0">
                <a:hlinkClick r:id="rId3"/>
              </a:rPr>
              <a:t>SVM</a:t>
            </a:r>
            <a:r>
              <a:rPr lang="en-US" sz="2400" dirty="0" smtClean="0">
                <a:hlinkClick r:id="rId3"/>
              </a:rPr>
              <a:t>Demo.zip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5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Autofit/>
          </a:bodyPr>
          <a:lstStyle/>
          <a:p>
            <a:r>
              <a:rPr lang="en-US" altLang="en-US" sz="1600" dirty="0" smtClean="0"/>
              <a:t>C. M. Bishop,  Neural Networks for Pattern Recognition.  Oxford University Press, 1995</a:t>
            </a:r>
          </a:p>
          <a:p>
            <a:r>
              <a:rPr lang="en-US" altLang="en-US" sz="1600" dirty="0" smtClean="0"/>
              <a:t>L. </a:t>
            </a:r>
            <a:r>
              <a:rPr lang="en-US" altLang="en-US" sz="1600" dirty="0" err="1" smtClean="0"/>
              <a:t>Breiman</a:t>
            </a:r>
            <a:r>
              <a:rPr lang="en-US" altLang="en-US" sz="1600" dirty="0" smtClean="0"/>
              <a:t>, J. Friedman, R. </a:t>
            </a:r>
            <a:r>
              <a:rPr lang="en-US" altLang="en-US" sz="1600" dirty="0" err="1" smtClean="0"/>
              <a:t>Olshen</a:t>
            </a:r>
            <a:r>
              <a:rPr lang="en-US" altLang="en-US" sz="1600" dirty="0" smtClean="0"/>
              <a:t>, and C. Stone. Classification and Regression Trees. Wadsworth International Group, 1984</a:t>
            </a:r>
          </a:p>
          <a:p>
            <a:r>
              <a:rPr lang="en-US" altLang="en-US" sz="1600" dirty="0" smtClean="0"/>
              <a:t>C. J. C. Burges. A Tutorial on Support Vector Machines for Pattern Recognition. Data Mining and Knowledge Discovery, 2(2): 121-168, 1998</a:t>
            </a:r>
          </a:p>
          <a:p>
            <a:r>
              <a:rPr lang="en-US" altLang="en-US" sz="1600" dirty="0" smtClean="0"/>
              <a:t>N. </a:t>
            </a:r>
            <a:r>
              <a:rPr lang="en-US" altLang="en-US" sz="1600" dirty="0" err="1" smtClean="0"/>
              <a:t>Cristianini</a:t>
            </a:r>
            <a:r>
              <a:rPr lang="en-US" altLang="en-US" sz="1600" dirty="0" smtClean="0"/>
              <a:t> and J. </a:t>
            </a:r>
            <a:r>
              <a:rPr lang="en-US" altLang="en-US" sz="1600" dirty="0" err="1" smtClean="0"/>
              <a:t>Shawe</a:t>
            </a:r>
            <a:r>
              <a:rPr lang="en-US" altLang="en-US" sz="1600" dirty="0" smtClean="0"/>
              <a:t>-Taylor, Introduction to Support Vector Machines and Other Kernel-Based Learning Methods, Cambridge University Press, 2000</a:t>
            </a:r>
          </a:p>
          <a:p>
            <a:r>
              <a:rPr lang="en-US" altLang="en-US" sz="1600" dirty="0" smtClean="0"/>
              <a:t>H. Yu, J. Yang, and J. Han. Classifying large data sets using SVM with hierarchical clusters. KDD'03</a:t>
            </a:r>
          </a:p>
          <a:p>
            <a:r>
              <a:rPr lang="en-US" altLang="en-US" sz="1600" dirty="0" smtClean="0"/>
              <a:t>A. J. Dobson.  An Introduction to Generalized Linear Models.  Chapman &amp; Hall, 1990</a:t>
            </a:r>
          </a:p>
          <a:p>
            <a:r>
              <a:rPr lang="en-US" altLang="en-US" sz="1600" dirty="0" smtClean="0"/>
              <a:t>R. O. </a:t>
            </a:r>
            <a:r>
              <a:rPr lang="en-US" altLang="en-US" sz="1600" dirty="0" err="1" smtClean="0"/>
              <a:t>Duda</a:t>
            </a:r>
            <a:r>
              <a:rPr lang="en-US" altLang="en-US" sz="1600" dirty="0" smtClean="0"/>
              <a:t>, P. E. Hart, and D. G. Stork. Pattern Classification, 2ed. John Wiley, 2001</a:t>
            </a:r>
          </a:p>
          <a:p>
            <a:r>
              <a:rPr lang="en-US" altLang="en-US" sz="1600" dirty="0" smtClean="0"/>
              <a:t>T. Hastie, R. </a:t>
            </a:r>
            <a:r>
              <a:rPr lang="en-US" altLang="en-US" sz="1600" dirty="0" err="1" smtClean="0"/>
              <a:t>Tibshirani</a:t>
            </a:r>
            <a:r>
              <a:rPr lang="en-US" altLang="en-US" sz="1600" dirty="0" smtClean="0"/>
              <a:t>, and J. Friedman. The Elements of Statistical Learning: Data Mining, Inference,  and Prediction. Springer-</a:t>
            </a:r>
            <a:r>
              <a:rPr lang="en-US" altLang="en-US" sz="1600" dirty="0" err="1" smtClean="0"/>
              <a:t>Verlag</a:t>
            </a:r>
            <a:r>
              <a:rPr lang="en-US" altLang="en-US" sz="1600" dirty="0" smtClean="0"/>
              <a:t>, 2001</a:t>
            </a:r>
          </a:p>
          <a:p>
            <a:r>
              <a:rPr lang="en-US" altLang="en-US" sz="1600" dirty="0" smtClean="0"/>
              <a:t>S. </a:t>
            </a:r>
            <a:r>
              <a:rPr lang="en-US" altLang="en-US" sz="1600" dirty="0" err="1" smtClean="0"/>
              <a:t>Haykin</a:t>
            </a:r>
            <a:r>
              <a:rPr lang="en-US" altLang="en-US" sz="1600" dirty="0" smtClean="0"/>
              <a:t>, Neural Networks and Learning Machines, Prentice Hall, 2008</a:t>
            </a:r>
          </a:p>
          <a:p>
            <a:r>
              <a:rPr lang="en-US" altLang="en-US" sz="1600" dirty="0" smtClean="0"/>
              <a:t>D. Heckerman, D. Geiger, and D. M. </a:t>
            </a:r>
            <a:r>
              <a:rPr lang="en-US" altLang="en-US" sz="1600" dirty="0" err="1" smtClean="0"/>
              <a:t>Chickering</a:t>
            </a:r>
            <a:r>
              <a:rPr lang="en-US" altLang="en-US" sz="1600" dirty="0" smtClean="0"/>
              <a:t>. Learning Bayesian networks: The combination of knowledge and statistical data. Machine Learning, 1995</a:t>
            </a:r>
            <a:endParaRPr lang="zh-CN" altLang="en-US" sz="1600" dirty="0" smtClean="0"/>
          </a:p>
          <a:p>
            <a:r>
              <a:rPr lang="en-US" altLang="zh-CN" sz="1600" dirty="0" smtClean="0"/>
              <a:t>H. Cheng, X. Yan, J. Han &amp; C.-W. Hsu, Discriminative Frequent Pattern Analysis for Effective Classification, ICDE‘07</a:t>
            </a:r>
            <a:endParaRPr lang="zh-CN" altLang="en-US" sz="1600" dirty="0" smtClean="0"/>
          </a:p>
          <a:p>
            <a:r>
              <a:rPr lang="en-US" altLang="en-US" sz="1600" dirty="0"/>
              <a:t>W. Cohen.  Fast effective rule induction. </a:t>
            </a:r>
            <a:r>
              <a:rPr lang="en-US" altLang="en-US" sz="1600" dirty="0" smtClean="0"/>
              <a:t>ICML'95</a:t>
            </a:r>
            <a:endParaRPr lang="en-US" alt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95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21275"/>
          </a:xfrm>
        </p:spPr>
        <p:txBody>
          <a:bodyPr>
            <a:noAutofit/>
          </a:bodyPr>
          <a:lstStyle/>
          <a:p>
            <a:r>
              <a:rPr lang="en-US" altLang="zh-CN" sz="1600" dirty="0"/>
              <a:t>H. Cheng, X. Yan, J. Han &amp; P. S. Yu, Direct Discriminative Pattern Mining for Effective Classification, ICDE’08</a:t>
            </a:r>
          </a:p>
          <a:p>
            <a:r>
              <a:rPr lang="en-US" altLang="zh-CN" sz="1600" dirty="0" smtClean="0"/>
              <a:t>G</a:t>
            </a:r>
            <a:r>
              <a:rPr lang="en-US" altLang="zh-CN" sz="1600" dirty="0"/>
              <a:t>. Cong, K. Tan, A. Tung &amp; X. Xu. Mining Top-k Covering Rule Groups for Gene Expression Data, SIGMOD’05</a:t>
            </a:r>
          </a:p>
          <a:p>
            <a:r>
              <a:rPr lang="en-US" altLang="zh-CN" sz="1600" dirty="0"/>
              <a:t>M. Deshpande, M. </a:t>
            </a:r>
            <a:r>
              <a:rPr lang="en-US" altLang="zh-CN" sz="1600" dirty="0" err="1"/>
              <a:t>Kuramochi</a:t>
            </a:r>
            <a:r>
              <a:rPr lang="en-US" altLang="zh-CN" sz="1600" dirty="0"/>
              <a:t>, N. Wale &amp; G. </a:t>
            </a:r>
            <a:r>
              <a:rPr lang="en-US" altLang="zh-CN" sz="1600" dirty="0" err="1"/>
              <a:t>Karypis</a:t>
            </a:r>
            <a:r>
              <a:rPr lang="en-US" altLang="zh-CN" sz="1600" dirty="0"/>
              <a:t>. Frequent Substructure-based Approaches for Classifying Chemical Compounds, TKDE’05</a:t>
            </a:r>
          </a:p>
          <a:p>
            <a:r>
              <a:rPr lang="en-US" altLang="zh-CN" sz="1600" dirty="0"/>
              <a:t>G. Dong &amp; J. Li. Efficient Mining of Emerging Patterns: Discovering Trends and Differences, KDD’99</a:t>
            </a:r>
          </a:p>
          <a:p>
            <a:r>
              <a:rPr lang="en-US" altLang="zh-CN" sz="1600" dirty="0"/>
              <a:t>W. Fan, K. Zhang, H. Cheng, J. Gao, X. Yan, J. Han, P. S. Yu &amp; O. </a:t>
            </a:r>
            <a:r>
              <a:rPr lang="en-US" altLang="zh-CN" sz="1600" dirty="0" err="1"/>
              <a:t>Verscheure</a:t>
            </a:r>
            <a:r>
              <a:rPr lang="en-US" altLang="zh-CN" sz="1600" dirty="0"/>
              <a:t>. Direct Mining of Discriminative and Essential Graphical and </a:t>
            </a:r>
            <a:r>
              <a:rPr lang="en-US" altLang="zh-CN" sz="1600" dirty="0" err="1"/>
              <a:t>Itemset</a:t>
            </a:r>
            <a:r>
              <a:rPr lang="en-US" altLang="zh-CN" sz="1600" dirty="0"/>
              <a:t> Features via Model-based Search Tree, KDD’08</a:t>
            </a:r>
          </a:p>
          <a:p>
            <a:r>
              <a:rPr lang="en-US" altLang="en-US" sz="1600" dirty="0"/>
              <a:t>W. Li, J. Han </a:t>
            </a:r>
            <a:r>
              <a:rPr lang="en-US" altLang="zh-CN" sz="1600" dirty="0"/>
              <a:t>&amp;</a:t>
            </a:r>
            <a:r>
              <a:rPr lang="en-US" altLang="en-US" sz="1600" dirty="0"/>
              <a:t> J. Pei. CMAR: Accurate and Efficient Classification based on Multiple Class-association Rules, ICDM’01</a:t>
            </a:r>
          </a:p>
          <a:p>
            <a:r>
              <a:rPr lang="en-US" altLang="en-US" sz="1600" dirty="0"/>
              <a:t>B. Liu, W. Hsu</a:t>
            </a:r>
            <a:r>
              <a:rPr lang="en-US" altLang="zh-CN" sz="1600" dirty="0"/>
              <a:t> &amp; </a:t>
            </a:r>
            <a:r>
              <a:rPr lang="en-US" altLang="en-US" sz="1600" dirty="0"/>
              <a:t>Y. Ma. Integrating Classification and Association Rule Mining, KDD’98</a:t>
            </a:r>
          </a:p>
          <a:p>
            <a:r>
              <a:rPr lang="en-US" altLang="en-US" sz="1600" dirty="0"/>
              <a:t>J. R. Quinlan and R. M. Cameron-Jones. FOIL: A midterm report. ECML’93</a:t>
            </a:r>
          </a:p>
          <a:p>
            <a:r>
              <a:rPr lang="en-US" sz="1600" dirty="0" err="1"/>
              <a:t>Jingbo</a:t>
            </a:r>
            <a:r>
              <a:rPr lang="en-US" sz="1600" dirty="0"/>
              <a:t> Shang, </a:t>
            </a:r>
            <a:r>
              <a:rPr lang="en-US" sz="1600" dirty="0" err="1"/>
              <a:t>Wenzhu</a:t>
            </a:r>
            <a:r>
              <a:rPr lang="en-US" sz="1600" dirty="0"/>
              <a:t> Tong, Jian Peng, and </a:t>
            </a:r>
            <a:r>
              <a:rPr lang="en-US" sz="1600" dirty="0" err="1"/>
              <a:t>Jiawei</a:t>
            </a:r>
            <a:r>
              <a:rPr lang="en-US" sz="1600" dirty="0"/>
              <a:t> Han, "</a:t>
            </a:r>
            <a:r>
              <a:rPr lang="en-US" sz="1600" dirty="0">
                <a:hlinkClick r:id="rId2"/>
              </a:rPr>
              <a:t>DPClass: An Effective but Concise Discriminative Patterns-Based Classification Framework</a:t>
            </a:r>
            <a:r>
              <a:rPr lang="en-US" sz="1600" dirty="0"/>
              <a:t>", SDM’16</a:t>
            </a:r>
            <a:endParaRPr lang="en-US" altLang="en-US" sz="1600" dirty="0"/>
          </a:p>
          <a:p>
            <a:r>
              <a:rPr lang="en-US" altLang="en-US" sz="1600" dirty="0"/>
              <a:t>J. Wang and G. </a:t>
            </a:r>
            <a:r>
              <a:rPr lang="en-US" altLang="en-US" sz="1600" dirty="0" err="1"/>
              <a:t>Karypis</a:t>
            </a:r>
            <a:r>
              <a:rPr lang="en-US" altLang="en-US" sz="1600" dirty="0"/>
              <a:t>. HARMONY: Efficiently Mining the Best Rules for Classification, SDM’05</a:t>
            </a:r>
          </a:p>
          <a:p>
            <a:r>
              <a:rPr lang="en-US" altLang="zh-CN" sz="1600" dirty="0"/>
              <a:t>X. Yin &amp; J. Han. CPAR: Classi</a:t>
            </a:r>
            <a:r>
              <a:rPr lang="en-US" altLang="en-US" sz="1600" dirty="0"/>
              <a:t>fi</a:t>
            </a:r>
            <a:r>
              <a:rPr lang="en-US" altLang="zh-CN" sz="1600" dirty="0"/>
              <a:t>cation Based on Predictive Association Rules</a:t>
            </a:r>
            <a:r>
              <a:rPr lang="en-US" altLang="en-US" sz="1600" dirty="0"/>
              <a:t>, </a:t>
            </a:r>
            <a:r>
              <a:rPr lang="en-US" altLang="en-US" sz="1600" dirty="0" smtClean="0"/>
              <a:t>SDM’</a:t>
            </a:r>
            <a:r>
              <a:rPr lang="en-US" altLang="zh-CN" sz="1600" dirty="0" smtClean="0"/>
              <a:t>03</a:t>
            </a:r>
            <a:endParaRPr lang="en-US" altLang="zh-CN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Classification Problem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Data Preprocessing + Visualization</a:t>
            </a:r>
            <a:endParaRPr lang="en-US" sz="2400" dirty="0"/>
          </a:p>
          <a:p>
            <a:pPr lvl="1"/>
            <a:r>
              <a:rPr lang="en-US" sz="2000" dirty="0" smtClean="0"/>
              <a:t>Draw a two-dimensional </a:t>
            </a:r>
            <a:r>
              <a:rPr lang="en-US" sz="2000" i="1" dirty="0" smtClean="0">
                <a:solidFill>
                  <a:srgbClr val="C00000"/>
                </a:solidFill>
              </a:rPr>
              <a:t>scatter plot</a:t>
            </a:r>
            <a:r>
              <a:rPr lang="en-US" sz="2000" dirty="0" smtClean="0"/>
              <a:t>, where one axis represents scores in Math, while the other represents scores in Stats.</a:t>
            </a:r>
          </a:p>
          <a:p>
            <a:pPr lvl="1"/>
            <a:r>
              <a:rPr lang="en-US" sz="2000" dirty="0" smtClean="0"/>
              <a:t>A </a:t>
            </a:r>
            <a:r>
              <a:rPr lang="en-US" sz="2000" i="1" dirty="0" smtClean="0">
                <a:solidFill>
                  <a:srgbClr val="C00000"/>
                </a:solidFill>
              </a:rPr>
              <a:t>student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with certain scores is shown as a </a:t>
            </a:r>
            <a:r>
              <a:rPr lang="en-US" sz="2000" i="1" dirty="0" smtClean="0">
                <a:solidFill>
                  <a:srgbClr val="C00000"/>
                </a:solidFill>
              </a:rPr>
              <a:t>point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  <a:r>
              <a:rPr lang="en-US" sz="2000" dirty="0" smtClean="0"/>
              <a:t>on the graph.</a:t>
            </a:r>
          </a:p>
          <a:p>
            <a:pPr lvl="1"/>
            <a:r>
              <a:rPr lang="en-US" sz="2000" dirty="0" smtClean="0"/>
              <a:t>The color of the point </a:t>
            </a:r>
            <a:r>
              <a:rPr lang="mr-IN" sz="2000" dirty="0" smtClean="0"/>
              <a:t>–</a:t>
            </a:r>
            <a:r>
              <a:rPr lang="en-US" sz="2000" dirty="0" smtClean="0"/>
              <a:t> </a:t>
            </a:r>
            <a:r>
              <a:rPr lang="en-US" sz="2000" i="1" dirty="0" smtClean="0">
                <a:solidFill>
                  <a:srgbClr val="00B050"/>
                </a:solidFill>
              </a:rPr>
              <a:t>green</a:t>
            </a:r>
            <a:r>
              <a:rPr lang="en-US" sz="2000" i="1" dirty="0" smtClean="0"/>
              <a:t> or </a:t>
            </a:r>
            <a:r>
              <a:rPr lang="en-US" sz="2000" i="1" dirty="0" smtClean="0">
                <a:solidFill>
                  <a:srgbClr val="C00000"/>
                </a:solidFill>
              </a:rPr>
              <a:t>red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  <a:r>
              <a:rPr lang="mr-IN" sz="2000" dirty="0" smtClean="0"/>
              <a:t>–</a:t>
            </a:r>
            <a:r>
              <a:rPr lang="en-US" sz="2000" dirty="0" smtClean="0"/>
              <a:t> represents how he/she did on the data science course: </a:t>
            </a:r>
            <a:r>
              <a:rPr lang="en-US" sz="2000" i="1" dirty="0" smtClean="0"/>
              <a:t>“</a:t>
            </a:r>
            <a:r>
              <a:rPr lang="en-US" sz="2000" i="1" dirty="0" smtClean="0">
                <a:solidFill>
                  <a:srgbClr val="00B050"/>
                </a:solidFill>
              </a:rPr>
              <a:t>Good</a:t>
            </a:r>
            <a:r>
              <a:rPr lang="en-US" sz="2000" i="1" dirty="0" smtClean="0"/>
              <a:t>” or “</a:t>
            </a:r>
            <a:r>
              <a:rPr lang="en-US" sz="2000" i="1" dirty="0" smtClean="0">
                <a:solidFill>
                  <a:srgbClr val="C00000"/>
                </a:solidFill>
              </a:rPr>
              <a:t>Bad</a:t>
            </a:r>
            <a:r>
              <a:rPr lang="en-US" sz="2000" i="1" dirty="0" smtClean="0"/>
              <a:t>” </a:t>
            </a:r>
            <a:r>
              <a:rPr lang="en-US" sz="2000" dirty="0" smtClean="0"/>
              <a:t>respectively.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35" y="3732551"/>
            <a:ext cx="3974529" cy="31254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94677" y="4533488"/>
            <a:ext cx="16464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</a:rPr>
              <a:t>Training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data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1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Classification Problem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Goal</a:t>
            </a:r>
          </a:p>
          <a:p>
            <a:pPr lvl="1"/>
            <a:r>
              <a:rPr lang="en-US" sz="2400" dirty="0" smtClean="0"/>
              <a:t>Finding a </a:t>
            </a:r>
            <a:r>
              <a:rPr lang="en-US" sz="2400" b="1" i="1" dirty="0" smtClean="0">
                <a:solidFill>
                  <a:srgbClr val="FF0000"/>
                </a:solidFill>
              </a:rPr>
              <a:t>line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that passes between the red and green clusters, and then </a:t>
            </a:r>
            <a:r>
              <a:rPr lang="en-US" sz="2400" i="1" dirty="0" smtClean="0">
                <a:solidFill>
                  <a:srgbClr val="C00000"/>
                </a:solidFill>
              </a:rPr>
              <a:t>determining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i="1" dirty="0" smtClean="0">
                <a:solidFill>
                  <a:srgbClr val="C00000"/>
                </a:solidFill>
              </a:rPr>
              <a:t>which side </a:t>
            </a:r>
            <a:r>
              <a:rPr lang="en-US" sz="2400" dirty="0" smtClean="0"/>
              <a:t>of this line a score tuple lies on, is a good algorithm.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35" y="3732551"/>
            <a:ext cx="3974529" cy="312544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185444" y="4242216"/>
            <a:ext cx="2525808" cy="229669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915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Classification Problem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</a:t>
            </a:r>
            <a:r>
              <a:rPr lang="en-US" sz="2400" b="1" i="1" dirty="0" smtClean="0">
                <a:solidFill>
                  <a:srgbClr val="FF0000"/>
                </a:solidFill>
              </a:rPr>
              <a:t>line</a:t>
            </a:r>
            <a:r>
              <a:rPr lang="en-US" sz="2400" dirty="0" smtClean="0"/>
              <a:t> is our </a:t>
            </a:r>
            <a:r>
              <a:rPr lang="en-US" sz="2400" i="1" dirty="0" smtClean="0">
                <a:solidFill>
                  <a:srgbClr val="C00000"/>
                </a:solidFill>
              </a:rPr>
              <a:t>separating boundary </a:t>
            </a:r>
            <a:r>
              <a:rPr lang="en-US" sz="2400" dirty="0" smtClean="0"/>
              <a:t>(because it separates out the labels) or </a:t>
            </a:r>
            <a:r>
              <a:rPr lang="en-US" sz="2400" i="1" dirty="0" smtClean="0">
                <a:solidFill>
                  <a:srgbClr val="C00000"/>
                </a:solidFill>
              </a:rPr>
              <a:t>classifier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(we use it classify points).</a:t>
            </a:r>
          </a:p>
          <a:p>
            <a:r>
              <a:rPr lang="en-US" sz="2400" dirty="0" smtClean="0"/>
              <a:t>Two classifiers: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4490"/>
            <a:ext cx="9144000" cy="345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33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1487"/>
            <a:ext cx="7030387" cy="31405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Concept</a:t>
            </a:r>
            <a:r>
              <a:rPr lang="zh-CN" altLang="en-US" dirty="0" smtClean="0"/>
              <a:t> </a:t>
            </a:r>
            <a:r>
              <a:rPr lang="en-US" altLang="zh-CN" dirty="0" smtClean="0"/>
              <a:t>1: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Hyperplane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two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dimensions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find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line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three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dimensions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find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plane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high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dimensions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find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i="1" dirty="0" err="1" smtClean="0">
                <a:solidFill>
                  <a:srgbClr val="FF0000"/>
                </a:solidFill>
              </a:rPr>
              <a:t>hyperplane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mr-IN" altLang="zh-CN" sz="2400" dirty="0" smtClean="0"/>
              <a:t>–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generalization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two-dimensional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three-dimensional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plane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arbitrary</a:t>
            </a:r>
            <a:r>
              <a:rPr lang="zh-CN" altLang="en-US" sz="24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number</a:t>
            </a:r>
            <a:r>
              <a:rPr lang="zh-CN" altLang="en-US" sz="24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of</a:t>
            </a:r>
            <a:r>
              <a:rPr lang="zh-CN" altLang="en-US" sz="24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dimensions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51883" y="3681507"/>
            <a:ext cx="4332157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separated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hyperplane</a:t>
            </a:r>
            <a:r>
              <a:rPr lang="zh-CN" altLang="en-US" dirty="0" smtClean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known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linearly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separable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data.</a:t>
            </a:r>
            <a:endParaRPr lang="zh-CN" alt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hyperplane</a:t>
            </a:r>
            <a:r>
              <a:rPr lang="zh-CN" altLang="en-US" dirty="0"/>
              <a:t> </a:t>
            </a:r>
            <a:r>
              <a:rPr lang="en-US" altLang="zh-CN" dirty="0"/>
              <a:t>acts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linear</a:t>
            </a:r>
            <a:r>
              <a:rPr lang="zh-CN" altLang="en-US" i="1" dirty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classifier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4977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50" y="1610566"/>
            <a:ext cx="3594100" cy="3238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1577" y="2412352"/>
            <a:ext cx="184441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Support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Vector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98170" y="3630709"/>
            <a:ext cx="184441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Support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Vector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39800" y="1693666"/>
            <a:ext cx="184441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Support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sz="2000" b="1" i="1" dirty="0">
                <a:solidFill>
                  <a:schemeClr val="accent5">
                    <a:lumMod val="75000"/>
                  </a:schemeClr>
                </a:solidFill>
              </a:rPr>
              <a:t>Vector</a:t>
            </a:r>
            <a:r>
              <a:rPr lang="zh-CN" altLang="en-US" sz="2000" b="1" i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2000" b="1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38924" y="3505781"/>
            <a:ext cx="5126340" cy="2677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tx2"/>
                </a:solidFill>
              </a:rPr>
              <a:t>Quick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start: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400" b="1" dirty="0" err="1" smtClean="0">
                <a:solidFill>
                  <a:srgbClr val="FF0000"/>
                </a:solidFill>
              </a:rPr>
              <a:t>Hyperplane</a:t>
            </a:r>
            <a:endParaRPr lang="zh-CN" altLang="en-US" sz="2400" b="1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en-US" altLang="zh-CN" sz="2400" b="1" dirty="0" smtClean="0">
                <a:solidFill>
                  <a:schemeClr val="tx2"/>
                </a:solidFill>
              </a:rPr>
              <a:t>Supper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>
                <a:solidFill>
                  <a:schemeClr val="tx2"/>
                </a:solidFill>
              </a:rPr>
              <a:t>V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ector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 smtClean="0">
                <a:solidFill>
                  <a:schemeClr val="tx2"/>
                </a:solidFill>
              </a:rPr>
              <a:t>Margin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 smtClean="0">
                <a:solidFill>
                  <a:schemeClr val="tx2"/>
                </a:solidFill>
              </a:rPr>
              <a:t>SVMs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>
                <a:solidFill>
                  <a:schemeClr val="tx2"/>
                </a:solidFill>
              </a:rPr>
              <a:t>Maximize Margin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Width</a:t>
            </a:r>
            <a:endParaRPr lang="zh-CN" altLang="en-US" sz="2400" b="1" dirty="0" smtClean="0">
              <a:solidFill>
                <a:schemeClr val="tx2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altLang="zh-CN" sz="2400" b="1" dirty="0" smtClean="0">
                <a:solidFill>
                  <a:schemeClr val="tx2"/>
                </a:solidFill>
              </a:rPr>
              <a:t>Non-linear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SVMs: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Kernel</a:t>
            </a:r>
            <a:r>
              <a:rPr lang="zh-CN" altLang="en-US" sz="2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2"/>
                </a:solidFill>
              </a:rPr>
              <a:t>Function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37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50678</TotalTime>
  <Words>2940</Words>
  <Application>Microsoft Macintosh PowerPoint</Application>
  <PresentationFormat>On-screen Show (4:3)</PresentationFormat>
  <Paragraphs>557</Paragraphs>
  <Slides>47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Calibri</vt:lpstr>
      <vt:lpstr>Cambria Math</vt:lpstr>
      <vt:lpstr>Corbel</vt:lpstr>
      <vt:lpstr>Gulim</vt:lpstr>
      <vt:lpstr>Mangal</vt:lpstr>
      <vt:lpstr>Symbol</vt:lpstr>
      <vt:lpstr>Times New Roman</vt:lpstr>
      <vt:lpstr>Wingdings</vt:lpstr>
      <vt:lpstr>华文楷体</vt:lpstr>
      <vt:lpstr>宋体</vt:lpstr>
      <vt:lpstr>Arial</vt:lpstr>
      <vt:lpstr>Office Theme</vt:lpstr>
      <vt:lpstr>Equation</vt:lpstr>
      <vt:lpstr>Chapter 9. Advanced Classification: Support Vector Machines (SVMs)</vt:lpstr>
      <vt:lpstr>Concepts</vt:lpstr>
      <vt:lpstr>A Classification Problem</vt:lpstr>
      <vt:lpstr>A Classification Problem (cont.)</vt:lpstr>
      <vt:lpstr>A Classification Problem (cont.)</vt:lpstr>
      <vt:lpstr>A Classification Problem (cont.)</vt:lpstr>
      <vt:lpstr>A Classification Problem (cont.)</vt:lpstr>
      <vt:lpstr>Concept 1: Hyperplane</vt:lpstr>
      <vt:lpstr>Concepts</vt:lpstr>
      <vt:lpstr>Good vs Bad Classifiers</vt:lpstr>
      <vt:lpstr>Good vs Bad Classifiers</vt:lpstr>
      <vt:lpstr>Good vs Bad Classifiers</vt:lpstr>
      <vt:lpstr>Good vs Bad Classifiers</vt:lpstr>
      <vt:lpstr>Concept 2: Support Vector</vt:lpstr>
      <vt:lpstr>Concept 3: Margin</vt:lpstr>
      <vt:lpstr>Concepts</vt:lpstr>
      <vt:lpstr>Support Vector Machines</vt:lpstr>
      <vt:lpstr>SVM’s General Philosophy: Largest Margin</vt:lpstr>
      <vt:lpstr>Concepts</vt:lpstr>
      <vt:lpstr>Formally Define the Problem</vt:lpstr>
      <vt:lpstr>Optimization</vt:lpstr>
      <vt:lpstr>Optimization</vt:lpstr>
      <vt:lpstr>Optimization: Maximize Margin Width</vt:lpstr>
      <vt:lpstr>Optimization: Maximize Margin Width</vt:lpstr>
      <vt:lpstr>The MMW Problem</vt:lpstr>
      <vt:lpstr>Solving the MMW Problem</vt:lpstr>
      <vt:lpstr>Concepts</vt:lpstr>
      <vt:lpstr>Why is SVM Effective on High Dimensional Data?</vt:lpstr>
      <vt:lpstr>Allowing for Errors</vt:lpstr>
      <vt:lpstr>Allow for Errors (cont.)</vt:lpstr>
      <vt:lpstr>Allow for Errors (cont.)</vt:lpstr>
      <vt:lpstr>Allow for Errors (cont.)</vt:lpstr>
      <vt:lpstr>Allow for Errors (cont.)</vt:lpstr>
      <vt:lpstr>LinearSVM: Summary</vt:lpstr>
      <vt:lpstr>Non-Linear Data Points</vt:lpstr>
      <vt:lpstr>Non-linear SVMs: Feature Spaces</vt:lpstr>
      <vt:lpstr>The “Kernel Trick”</vt:lpstr>
      <vt:lpstr>What Functions are Kernels?</vt:lpstr>
      <vt:lpstr>Example: A Kernel Function</vt:lpstr>
      <vt:lpstr>Example: A Kernel Function</vt:lpstr>
      <vt:lpstr>Kernel Functions for Nonlinear Classification</vt:lpstr>
      <vt:lpstr>Non-linear SVMs: Optimization</vt:lpstr>
      <vt:lpstr>Concepts</vt:lpstr>
      <vt:lpstr>SVM: History and Applications</vt:lpstr>
      <vt:lpstr>SVM Related Links</vt:lpstr>
      <vt:lpstr>References</vt:lpstr>
      <vt:lpstr>References (cont.)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2292</cp:revision>
  <cp:lastPrinted>2017-01-15T22:23:57Z</cp:lastPrinted>
  <dcterms:created xsi:type="dcterms:W3CDTF">2015-05-16T14:51:23Z</dcterms:created>
  <dcterms:modified xsi:type="dcterms:W3CDTF">2017-10-31T00:57:04Z</dcterms:modified>
</cp:coreProperties>
</file>